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5" r:id="rId5"/>
  </p:sldMasterIdLst>
  <p:notesMasterIdLst>
    <p:notesMasterId r:id="rId11"/>
  </p:notesMasterIdLst>
  <p:sldIdLst>
    <p:sldId id="257" r:id="rId6"/>
    <p:sldId id="315" r:id="rId7"/>
    <p:sldId id="672" r:id="rId8"/>
    <p:sldId id="671" r:id="rId9"/>
    <p:sldId id="69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rtney Williams" initials="CW" lastIdx="9" clrIdx="0">
    <p:extLst>
      <p:ext uri="{19B8F6BF-5375-455C-9EA6-DF929625EA0E}">
        <p15:presenceInfo xmlns:p15="http://schemas.microsoft.com/office/powerpoint/2012/main" userId="S::cwilliams@c4innovates.com::ae3eb61e-8cae-49d1-a7be-85b0c5204b7e" providerId="AD"/>
      </p:ext>
    </p:extLst>
  </p:cmAuthor>
  <p:cmAuthor id="2" name="Livia Davis" initials="LD" lastIdx="4" clrIdx="1">
    <p:extLst>
      <p:ext uri="{19B8F6BF-5375-455C-9EA6-DF929625EA0E}">
        <p15:presenceInfo xmlns:p15="http://schemas.microsoft.com/office/powerpoint/2012/main" userId="S::ldavis@c4innovates.com::0edcf6dd-3feb-4f95-a8c0-6b005abcce9f" providerId="AD"/>
      </p:ext>
    </p:extLst>
  </p:cmAuthor>
  <p:cmAuthor id="3" name="Abigail Hevert" initials="AH" lastIdx="18" clrIdx="2">
    <p:extLst>
      <p:ext uri="{19B8F6BF-5375-455C-9EA6-DF929625EA0E}">
        <p15:presenceInfo xmlns:p15="http://schemas.microsoft.com/office/powerpoint/2012/main" userId="S::abigail.hevert@rizema.org::f950a239-386a-4ea6-8c12-2b9d0ea76567" providerId="AD"/>
      </p:ext>
    </p:extLst>
  </p:cmAuthor>
  <p:cmAuthor id="4" name="Binah Saint-Loth" initials="BSL" lastIdx="6" clrIdx="3">
    <p:extLst>
      <p:ext uri="{19B8F6BF-5375-455C-9EA6-DF929625EA0E}">
        <p15:presenceInfo xmlns:p15="http://schemas.microsoft.com/office/powerpoint/2012/main" userId="S::bsaintloth@c4innovates.com::14fd18b3-a836-4f67-a085-f1e25db13a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543"/>
    <a:srgbClr val="5C9DEC"/>
    <a:srgbClr val="353C3B"/>
    <a:srgbClr val="1B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714"/>
  </p:normalViewPr>
  <p:slideViewPr>
    <p:cSldViewPr snapToGrid="0">
      <p:cViewPr varScale="1">
        <p:scale>
          <a:sx n="78" d="100"/>
          <a:sy n="78" d="100"/>
        </p:scale>
        <p:origin x="6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DC81C-B14F-E74A-8D01-CE6794CF2B85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DBB95-171F-E242-9527-B5A8E0D85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8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DBB95-171F-E242-9527-B5A8E0D850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0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Tech support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DBB95-171F-E242-9527-B5A8E0D850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92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B037A-6494-D047-B1DD-35711B0881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842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B037A-6494-D047-B1DD-35711B0881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268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B037A-6494-D047-B1DD-35711B0881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30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4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3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37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85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34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4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1DEC8-AB8D-C641-B1BE-3D254C2F27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6701" y="1300163"/>
            <a:ext cx="6261099" cy="4554537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00BF41E-B50C-C24B-B92A-DF3FF199B8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000" y="1300163"/>
            <a:ext cx="4554538" cy="45545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66A691-1F2A-0A4B-9C57-B7CEFE278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11430000" cy="84337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600" b="1" i="0">
                <a:solidFill>
                  <a:srgbClr val="67ABDE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0943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11430000" cy="843376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>
              <a:defRPr sz="2600" b="1" i="0">
                <a:solidFill>
                  <a:srgbClr val="67ABDE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2700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43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81263" y="417096"/>
            <a:ext cx="5887453" cy="56789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577014" y="417513"/>
            <a:ext cx="5213351" cy="264652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577014" y="3288633"/>
            <a:ext cx="5213351" cy="280736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02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300578"/>
            <a:ext cx="11430001" cy="449608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500"/>
              </a:spcAft>
              <a:buSzPct val="130000"/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SzPct val="130000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SzPct val="130000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SzPct val="130000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SzPct val="130000"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11430000" cy="84337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600" b="1" i="0" baseline="0">
                <a:solidFill>
                  <a:srgbClr val="67ABDE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8351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83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4840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-columns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11430000" cy="84337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600" b="1" i="0">
                <a:solidFill>
                  <a:srgbClr val="67ABD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1300163"/>
            <a:ext cx="5633720" cy="4651375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197601" y="1300163"/>
            <a:ext cx="5609387" cy="4651375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80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41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75968" y="0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rgbClr val="5C9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rgbClr val="5C9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rgbClr val="5C9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0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1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9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7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1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7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4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6B93C2-8928-0E49-9DA0-1B73D6D96DA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58" y="774773"/>
            <a:ext cx="1321717" cy="137895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614074" y="6345446"/>
            <a:ext cx="1203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00ADC9-71C4-6647-8F42-F8B7731C5660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77" y="6123760"/>
            <a:ext cx="844516" cy="4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1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3904BE49-D42F-4F46-B6D8-2F3171216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57C06C8-18BE-4336-B9E0-3E15ACC93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C1C39E9B-4917-47D7-B9CB-56480F887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5F7200AE-DDFE-46D2-ABCA-99906B970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CAC40760-2393-4FAE-9A58-F4CDC0671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1080422B-1649-4C8E-9459-421424360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0136A7BD-0DB3-401B-A6AB-38BD30D10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FD037346-242B-41AF-8CF5-C35284CA2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238EBF94-0BBF-4BAE-AE27-729E3AC13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3940EFD7-EB1A-47AF-9DC9-7D4FCC601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6BAA7A10-98A8-4931-9BE2-B573EB376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420223F5-34A9-4388-AF7B-38C76242F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3CC9C746-C646-4363-B3D3-349B5C18C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3EAA5BC5-AB13-4C8E-9D9D-05DE777C5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500FC397-0569-4EC4-926A-DDD62AC49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284FF041-FE7D-47CD-830F-7FABF41C7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224154F3-CDFE-4FFF-92E4-ECEACF4A6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CCE7404D-AA5A-4B82-A875-07F35D7C2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526B6FED-4F20-4070-95B4-FF6F439E1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3A75958D-1716-4B5A-A745-AFA4962FA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531A2051-17DE-4E9D-9EA6-026B97B1A9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CE0642A0-80D3-4F37-8249-A07E6F382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0" y="-6706"/>
            <a:ext cx="12194680" cy="41277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Picture 6" descr="A picture containing meter, clock&#10;&#10;Description automatically generated">
            <a:extLst>
              <a:ext uri="{FF2B5EF4-FFF2-40B4-BE49-F238E27FC236}">
                <a16:creationId xmlns:a16="http://schemas.microsoft.com/office/drawing/2014/main" id="{3D76CC50-13F3-8848-B1FD-8CB668935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700" y="757189"/>
            <a:ext cx="3134601" cy="1653502"/>
          </a:xfrm>
          <a:prstGeom prst="rect">
            <a:avLst/>
          </a:prstGeom>
          <a:ln w="12700">
            <a:noFill/>
          </a:ln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FA760135-24A9-40C9-B45F-2EB5B642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64" name="Isosceles Triangle 39">
              <a:extLst>
                <a:ext uri="{FF2B5EF4-FFF2-40B4-BE49-F238E27FC236}">
                  <a16:creationId xmlns:a16="http://schemas.microsoft.com/office/drawing/2014/main" id="{20E3CEE0-0CB3-421F-99FC-4585E6243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346BB80-2556-4779-9642-5706CAA33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F98D871-6F5E-3E40-B3D4-F52DA85B1A99}"/>
              </a:ext>
            </a:extLst>
          </p:cNvPr>
          <p:cNvSpPr/>
          <p:nvPr/>
        </p:nvSpPr>
        <p:spPr>
          <a:xfrm>
            <a:off x="0" y="0"/>
            <a:ext cx="4111668" cy="400833"/>
          </a:xfrm>
          <a:prstGeom prst="rect">
            <a:avLst/>
          </a:prstGeom>
          <a:solidFill>
            <a:srgbClr val="5C9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9A4B1B4-D30A-1540-B95B-876501DD9B17}"/>
              </a:ext>
            </a:extLst>
          </p:cNvPr>
          <p:cNvSpPr/>
          <p:nvPr/>
        </p:nvSpPr>
        <p:spPr>
          <a:xfrm>
            <a:off x="3989593" y="0"/>
            <a:ext cx="4522835" cy="400833"/>
          </a:xfrm>
          <a:prstGeom prst="rect">
            <a:avLst/>
          </a:prstGeom>
          <a:solidFill>
            <a:srgbClr val="E9A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24308B7-EFFE-5F4E-8635-C44378045D45}"/>
              </a:ext>
            </a:extLst>
          </p:cNvPr>
          <p:cNvSpPr/>
          <p:nvPr/>
        </p:nvSpPr>
        <p:spPr>
          <a:xfrm>
            <a:off x="8125271" y="0"/>
            <a:ext cx="4066729" cy="400833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04A9F-9017-C646-84F3-AD3EF9465695}"/>
              </a:ext>
            </a:extLst>
          </p:cNvPr>
          <p:cNvSpPr txBox="1"/>
          <p:nvPr/>
        </p:nvSpPr>
        <p:spPr>
          <a:xfrm>
            <a:off x="486888" y="45126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ACB8BA-53E1-2F4B-AB3B-1657384DCCDC}"/>
              </a:ext>
            </a:extLst>
          </p:cNvPr>
          <p:cNvSpPr txBox="1"/>
          <p:nvPr/>
        </p:nvSpPr>
        <p:spPr>
          <a:xfrm>
            <a:off x="698373" y="2659252"/>
            <a:ext cx="10773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300" normalizeH="0" baseline="0" noProof="0" dirty="0">
                <a:ln>
                  <a:noFill/>
                </a:ln>
                <a:solidFill>
                  <a:srgbClr val="E9A34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Mass</a:t>
            </a:r>
            <a:r>
              <a:rPr lang="en-US" sz="4500" spc="300" dirty="0">
                <a:solidFill>
                  <a:srgbClr val="E9A342"/>
                </a:solidFill>
                <a:latin typeface="Century Gothic" panose="020B0502020202020204" pitchFamily="34" charset="0"/>
              </a:rPr>
              <a:t>. &amp; Cass Reconciliation Program</a:t>
            </a:r>
            <a:endParaRPr kumimoji="0" lang="en-US" sz="4500" b="0" i="0" u="none" strike="noStrike" kern="1200" cap="none" spc="300" normalizeH="0" baseline="0" noProof="0" dirty="0">
              <a:ln>
                <a:noFill/>
              </a:ln>
              <a:solidFill>
                <a:srgbClr val="E9A34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B978C08-FA9D-FA48-9579-21067A6DFD9E}"/>
              </a:ext>
            </a:extLst>
          </p:cNvPr>
          <p:cNvSpPr txBox="1"/>
          <p:nvPr/>
        </p:nvSpPr>
        <p:spPr>
          <a:xfrm>
            <a:off x="3094404" y="6149757"/>
            <a:ext cx="56733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Centaur" panose="020F0502020204030204" pitchFamily="34" charset="0"/>
              </a:rPr>
              <a:t>April 13, 2022 | 12:00 pm- 1:00 pm</a:t>
            </a:r>
            <a:endParaRPr lang="en-US" sz="2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cs typeface="Centaur" panose="020F0502020204030204" pitchFamily="34" charset="0"/>
            </a:endParaRP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F0C599D1-21AB-5E45-8EB3-4CB9403B7215}"/>
              </a:ext>
            </a:extLst>
          </p:cNvPr>
          <p:cNvSpPr txBox="1">
            <a:spLocks/>
          </p:cNvSpPr>
          <p:nvPr/>
        </p:nvSpPr>
        <p:spPr>
          <a:xfrm>
            <a:off x="0" y="4465901"/>
            <a:ext cx="12192000" cy="727748"/>
          </a:xfrm>
          <a:prstGeom prst="rect">
            <a:avLst/>
          </a:prstGeom>
        </p:spPr>
        <p:txBody>
          <a:bodyPr vert="horz" lIns="228600" tIns="228600" rIns="228600" bIns="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800" b="1" i="1" spc="0" dirty="0">
                <a:solidFill>
                  <a:schemeClr val="bg1"/>
                </a:solidFill>
                <a:latin typeface="Century Gothic" panose="020B0502020202020204" pitchFamily="34" charset="0"/>
              </a:rPr>
              <a:t>RFI Information Session</a:t>
            </a:r>
          </a:p>
        </p:txBody>
      </p:sp>
    </p:spTree>
    <p:extLst>
      <p:ext uri="{BB962C8B-B14F-4D97-AF65-F5344CB8AC3E}">
        <p14:creationId xmlns:p14="http://schemas.microsoft.com/office/powerpoint/2010/main" val="97802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01B33CFF-562A-124C-B2CD-9ACD4084CC02}"/>
              </a:ext>
            </a:extLst>
          </p:cNvPr>
          <p:cNvSpPr/>
          <p:nvPr/>
        </p:nvSpPr>
        <p:spPr>
          <a:xfrm>
            <a:off x="0" y="-15938"/>
            <a:ext cx="12192000" cy="1302987"/>
          </a:xfrm>
          <a:prstGeom prst="rect">
            <a:avLst/>
          </a:prstGeom>
          <a:solidFill>
            <a:srgbClr val="E9A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pic>
        <p:nvPicPr>
          <p:cNvPr id="57" name="Picture 5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CB982D0-A97B-DE4C-8B5A-F3BD596BD7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7058" t="61302" r="29640" b="19295"/>
          <a:stretch/>
        </p:blipFill>
        <p:spPr>
          <a:xfrm>
            <a:off x="1533428" y="4362229"/>
            <a:ext cx="2793484" cy="1262437"/>
          </a:xfrm>
          <a:prstGeom prst="roundRect">
            <a:avLst>
              <a:gd name="adj" fmla="val 3403"/>
            </a:avLst>
          </a:prstGeom>
          <a:ln w="57150">
            <a:solidFill>
              <a:srgbClr val="F7B543"/>
            </a:solidFill>
          </a:ln>
        </p:spPr>
      </p:pic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AB33BFAC-7F92-8E48-A626-C24CFC7B002D}"/>
              </a:ext>
            </a:extLst>
          </p:cNvPr>
          <p:cNvSpPr/>
          <p:nvPr/>
        </p:nvSpPr>
        <p:spPr>
          <a:xfrm>
            <a:off x="1541635" y="1500981"/>
            <a:ext cx="2799329" cy="2752071"/>
          </a:xfrm>
          <a:prstGeom prst="roundRect">
            <a:avLst>
              <a:gd name="adj" fmla="val 5156"/>
            </a:avLst>
          </a:prstGeom>
          <a:solidFill>
            <a:schemeClr val="bg1"/>
          </a:solidFill>
          <a:ln w="57150">
            <a:solidFill>
              <a:srgbClr val="F7B5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17">
              <a:spcBef>
                <a:spcPts val="1250"/>
              </a:spcBef>
              <a:spcAft>
                <a:spcPts val="1250"/>
              </a:spcAft>
            </a:pPr>
            <a:endParaRPr lang="en-US">
              <a:solidFill>
                <a:prstClr val="white"/>
              </a:solidFill>
              <a:latin typeface="Trebuchet MS" panose="020B0703020202090204" pitchFamily="34" charset="0"/>
              <a:ea typeface="Montserrat Semi" charset="0"/>
              <a:cs typeface="Montserrat Semi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6FE8EDA-E520-8B46-825A-4CBE6B52A85A}"/>
              </a:ext>
            </a:extLst>
          </p:cNvPr>
          <p:cNvSpPr/>
          <p:nvPr/>
        </p:nvSpPr>
        <p:spPr>
          <a:xfrm>
            <a:off x="1584774" y="1693408"/>
            <a:ext cx="27130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>
              <a:spcBef>
                <a:spcPts val="1250"/>
              </a:spcBef>
              <a:spcAft>
                <a:spcPts val="1250"/>
              </a:spcAft>
            </a:pPr>
            <a:r>
              <a:rPr lang="en-US" sz="1600">
                <a:latin typeface="Century Gothic" panose="020B0502020202020204" pitchFamily="34" charset="0"/>
                <a:ea typeface="Montserrat Semi" charset="0"/>
                <a:cs typeface="Montserrat Semi" charset="0"/>
              </a:rPr>
              <a:t>Audio is available through your computer speakers or by calling in via phone.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7DB5A50-9792-9A4C-86BE-60847A76BEE3}"/>
              </a:ext>
            </a:extLst>
          </p:cNvPr>
          <p:cNvSpPr/>
          <p:nvPr/>
        </p:nvSpPr>
        <p:spPr>
          <a:xfrm>
            <a:off x="1606904" y="2942753"/>
            <a:ext cx="26687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>
              <a:spcBef>
                <a:spcPts val="1250"/>
              </a:spcBef>
              <a:spcAft>
                <a:spcPts val="1250"/>
              </a:spcAft>
            </a:pPr>
            <a:r>
              <a:rPr lang="en-US" sz="1400">
                <a:latin typeface="Century Gothic" panose="020B0502020202020204" pitchFamily="34" charset="0"/>
                <a:ea typeface="Montserrat Semi" charset="0"/>
                <a:cs typeface="Montserrat Semi" charset="0"/>
              </a:rPr>
              <a:t>To change your audio source or troubleshoot an issue, click the </a:t>
            </a:r>
            <a:r>
              <a:rPr lang="en-US" sz="1400" b="1">
                <a:latin typeface="Century Gothic" panose="020B0502020202020204" pitchFamily="34" charset="0"/>
                <a:ea typeface="Montserrat Semi" charset="0"/>
                <a:cs typeface="Montserrat Semi" charset="0"/>
              </a:rPr>
              <a:t>^</a:t>
            </a:r>
            <a:r>
              <a:rPr lang="en-US" sz="1400">
                <a:latin typeface="Century Gothic" panose="020B0502020202020204" pitchFamily="34" charset="0"/>
                <a:ea typeface="Montserrat Semi" charset="0"/>
                <a:cs typeface="Montserrat Semi" charset="0"/>
              </a:rPr>
              <a:t> button, and select a different source for your speaker or microphone.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D0131F5-08F7-5A48-AB5A-141D0555098C}"/>
              </a:ext>
            </a:extLst>
          </p:cNvPr>
          <p:cNvSpPr/>
          <p:nvPr/>
        </p:nvSpPr>
        <p:spPr>
          <a:xfrm>
            <a:off x="1584774" y="5582658"/>
            <a:ext cx="8602627" cy="860732"/>
          </a:xfrm>
          <a:prstGeom prst="roundRect">
            <a:avLst>
              <a:gd name="adj" fmla="val 1397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BAB58-169F-C54D-94BB-F8FCC46685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-726" r="88075"/>
          <a:stretch/>
        </p:blipFill>
        <p:spPr>
          <a:xfrm>
            <a:off x="1538169" y="5669417"/>
            <a:ext cx="2267605" cy="726552"/>
          </a:xfrm>
          <a:prstGeom prst="roundRect">
            <a:avLst/>
          </a:prstGeom>
          <a:ln w="57150">
            <a:solidFill>
              <a:srgbClr val="F7B543"/>
            </a:solidFill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17F3A96-0D0D-184F-8481-377C46450B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44256" r="43819" b="-727"/>
          <a:stretch/>
        </p:blipFill>
        <p:spPr>
          <a:xfrm>
            <a:off x="4918551" y="5634421"/>
            <a:ext cx="2267605" cy="761548"/>
          </a:xfrm>
          <a:prstGeom prst="rect">
            <a:avLst/>
          </a:prstGeom>
          <a:ln w="38100">
            <a:noFill/>
          </a:ln>
        </p:spPr>
      </p:pic>
      <p:pic>
        <p:nvPicPr>
          <p:cNvPr id="67" name="Picture 6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A6B3D7B-226D-1F4D-B55A-8827DB482B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7435" y="2312976"/>
            <a:ext cx="3054144" cy="3222261"/>
          </a:xfrm>
          <a:prstGeom prst="roundRect">
            <a:avLst>
              <a:gd name="adj" fmla="val 7709"/>
            </a:avLst>
          </a:prstGeom>
          <a:ln w="57150">
            <a:solidFill>
              <a:schemeClr val="accent1"/>
            </a:solidFill>
          </a:ln>
        </p:spPr>
      </p:pic>
      <p:sp>
        <p:nvSpPr>
          <p:cNvPr id="68" name="Rounded Rectangular Callout 67">
            <a:extLst>
              <a:ext uri="{FF2B5EF4-FFF2-40B4-BE49-F238E27FC236}">
                <a16:creationId xmlns:a16="http://schemas.microsoft.com/office/drawing/2014/main" id="{D9EB3CB1-E783-AE4A-8960-9872E50E228F}"/>
              </a:ext>
            </a:extLst>
          </p:cNvPr>
          <p:cNvSpPr/>
          <p:nvPr/>
        </p:nvSpPr>
        <p:spPr>
          <a:xfrm>
            <a:off x="4735795" y="2997493"/>
            <a:ext cx="2737423" cy="1600257"/>
          </a:xfrm>
          <a:prstGeom prst="wedgeRoundRectCallout">
            <a:avLst>
              <a:gd name="adj1" fmla="val 769"/>
              <a:gd name="adj2" fmla="val 68343"/>
              <a:gd name="adj3" fmla="val 16667"/>
            </a:avLst>
          </a:prstGeom>
          <a:solidFill>
            <a:schemeClr val="accent1"/>
          </a:solidFill>
          <a:ln w="2857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35D5A2F-6298-1E45-BE16-C886C58D7A83}"/>
              </a:ext>
            </a:extLst>
          </p:cNvPr>
          <p:cNvSpPr txBox="1"/>
          <p:nvPr/>
        </p:nvSpPr>
        <p:spPr>
          <a:xfrm>
            <a:off x="4743929" y="3075511"/>
            <a:ext cx="2721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Feel free to 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introduce yourself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by typing your 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name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and 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where you are joining us from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 the chat box. 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95B93779-9E82-AC45-AF98-88B8439053F3}"/>
              </a:ext>
            </a:extLst>
          </p:cNvPr>
          <p:cNvSpPr/>
          <p:nvPr/>
        </p:nvSpPr>
        <p:spPr>
          <a:xfrm>
            <a:off x="4887432" y="5592108"/>
            <a:ext cx="889917" cy="803861"/>
          </a:xfrm>
          <a:prstGeom prst="roundRect">
            <a:avLst>
              <a:gd name="adj" fmla="val 15839"/>
            </a:avLst>
          </a:prstGeom>
          <a:noFill/>
          <a:ln w="571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52C1A6C5-0A6B-B147-9A7A-2E7DD5C7A70C}"/>
              </a:ext>
            </a:extLst>
          </p:cNvPr>
          <p:cNvSpPr/>
          <p:nvPr/>
        </p:nvSpPr>
        <p:spPr>
          <a:xfrm>
            <a:off x="7882102" y="2709555"/>
            <a:ext cx="2227760" cy="1569660"/>
          </a:xfrm>
          <a:prstGeom prst="roundRect">
            <a:avLst>
              <a:gd name="adj" fmla="val 9293"/>
            </a:avLst>
          </a:prstGeom>
          <a:solidFill>
            <a:schemeClr val="bg1"/>
          </a:solidFill>
          <a:ln w="57150">
            <a:solidFill>
              <a:srgbClr val="F7B5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2AA4700-D8DC-1D4C-B302-5508E663F9B3}"/>
              </a:ext>
            </a:extLst>
          </p:cNvPr>
          <p:cNvSpPr/>
          <p:nvPr/>
        </p:nvSpPr>
        <p:spPr>
          <a:xfrm>
            <a:off x="7882103" y="2809133"/>
            <a:ext cx="2227759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Century Gothic" panose="020B0502020202020204" pitchFamily="34" charset="0"/>
                <a:ea typeface="Source Sans Pro" panose="020B0503030403020204" pitchFamily="34" charset="0"/>
              </a:rPr>
              <a:t>To view the meeting’s live </a:t>
            </a:r>
            <a:r>
              <a:rPr lang="en-US" sz="1600" b="1">
                <a:latin typeface="Century Gothic" panose="020B0502020202020204" pitchFamily="34" charset="0"/>
                <a:ea typeface="Source Sans Pro" panose="020B0503030403020204" pitchFamily="34" charset="0"/>
              </a:rPr>
              <a:t>transcript</a:t>
            </a:r>
            <a:r>
              <a:rPr lang="en-US" sz="1600">
                <a:latin typeface="Century Gothic" panose="020B0502020202020204" pitchFamily="34" charset="0"/>
                <a:ea typeface="Source Sans Pro" panose="020B0503030403020204" pitchFamily="34" charset="0"/>
              </a:rPr>
              <a:t>, click the CC icon and select from the following:</a:t>
            </a:r>
          </a:p>
        </p:txBody>
      </p:sp>
      <p:pic>
        <p:nvPicPr>
          <p:cNvPr id="89" name="Picture 88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0B7C6559-A66B-D646-9698-925B4EE08C1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9569" t="4623" r="44984"/>
          <a:stretch/>
        </p:blipFill>
        <p:spPr>
          <a:xfrm>
            <a:off x="7310057" y="5611094"/>
            <a:ext cx="1469685" cy="803861"/>
          </a:xfrm>
          <a:prstGeom prst="roundRect">
            <a:avLst>
              <a:gd name="adj" fmla="val 8028"/>
            </a:avLst>
          </a:prstGeom>
          <a:ln w="57150">
            <a:solidFill>
              <a:srgbClr val="F7B543"/>
            </a:solidFill>
          </a:ln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74377A2B-D2AC-E34F-BA2F-CA204B3D57C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2443" t="4917" r="11155" b="39018"/>
          <a:stretch/>
        </p:blipFill>
        <p:spPr>
          <a:xfrm>
            <a:off x="7876257" y="4378793"/>
            <a:ext cx="2227760" cy="1163682"/>
          </a:xfrm>
          <a:prstGeom prst="roundRect">
            <a:avLst>
              <a:gd name="adj" fmla="val 3736"/>
            </a:avLst>
          </a:prstGeom>
          <a:ln w="57150">
            <a:solidFill>
              <a:srgbClr val="F7B543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D3B657-0F88-3A4F-9AEE-E173AC634182}"/>
              </a:ext>
            </a:extLst>
          </p:cNvPr>
          <p:cNvSpPr txBox="1"/>
          <p:nvPr/>
        </p:nvSpPr>
        <p:spPr>
          <a:xfrm>
            <a:off x="2516693" y="15504"/>
            <a:ext cx="69432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Century Gothic" panose="020B0502020202020204" pitchFamily="34" charset="0"/>
              </a:rPr>
              <a:t>Welcome!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Century Gothic" panose="020B0502020202020204" pitchFamily="34" charset="0"/>
              </a:rPr>
              <a:t>We’ll get started in just a few minutes.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F4DC2AB2-C51D-3F48-AE8C-6FB9DAE1C64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93420" t="-127" r="37" b="6107"/>
          <a:stretch/>
        </p:blipFill>
        <p:spPr>
          <a:xfrm>
            <a:off x="8891886" y="5691511"/>
            <a:ext cx="1244169" cy="710840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22952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27A5EA-A521-D743-A2A3-527B51129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900" dirty="0"/>
              <a:t>For several years, Mass. and Cass has seen a significant increase in SUD and homeless services to meet the growing population of people using drugs and accessing care in the area. </a:t>
            </a:r>
          </a:p>
          <a:p>
            <a:pPr marL="0" indent="0">
              <a:buNone/>
            </a:pPr>
            <a:r>
              <a:rPr lang="en-US" sz="1900" dirty="0"/>
              <a:t>This, combined with the trauma of increased deaths and quality of life concerns, has caused a great deal of conflict in the neighborhood. Those most affected have been: </a:t>
            </a:r>
          </a:p>
          <a:p>
            <a:r>
              <a:rPr lang="en-US" sz="1900" b="1" dirty="0"/>
              <a:t>Frontline Public Health Workers</a:t>
            </a:r>
          </a:p>
          <a:p>
            <a:r>
              <a:rPr lang="en-US" sz="1900" b="1" dirty="0"/>
              <a:t>Drug Users and People Experiencing Homelessness </a:t>
            </a:r>
          </a:p>
          <a:p>
            <a:r>
              <a:rPr lang="en-US" sz="1900" b="1" dirty="0"/>
              <a:t>First Responders</a:t>
            </a:r>
          </a:p>
          <a:p>
            <a:r>
              <a:rPr lang="en-US" sz="1900" b="1" dirty="0"/>
              <a:t>Homeowners and Renters</a:t>
            </a:r>
          </a:p>
          <a:p>
            <a:r>
              <a:rPr lang="en-US" sz="1900" b="1" dirty="0"/>
              <a:t>Business Owners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FD5F55-9F9B-C944-8221-10255014C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Mass. &amp; Cass – A Neighborhood at a Crossroads</a:t>
            </a:r>
          </a:p>
        </p:txBody>
      </p:sp>
    </p:spTree>
    <p:extLst>
      <p:ext uri="{BB962C8B-B14F-4D97-AF65-F5344CB8AC3E}">
        <p14:creationId xmlns:p14="http://schemas.microsoft.com/office/powerpoint/2010/main" val="422145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EDF5B2-F3A9-4952-A457-BE1017EAB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00576"/>
            <a:ext cx="6490466" cy="4767960"/>
          </a:xfrm>
        </p:spPr>
        <p:txBody>
          <a:bodyPr/>
          <a:lstStyle/>
          <a:p>
            <a:pPr marL="0" indent="0">
              <a:buNone/>
            </a:pPr>
            <a:r>
              <a:rPr lang="en-US" sz="1900" dirty="0"/>
              <a:t>RIZE plans to partner with a community reconciliation expert and Mass. and Cass community stakeholders to develop a lasting mediation process that is:</a:t>
            </a:r>
          </a:p>
          <a:p>
            <a:pPr lvl="1"/>
            <a:r>
              <a:rPr lang="en-US" sz="1900" dirty="0"/>
              <a:t>Fueled by voices that have been historically underrepresented, those uninvited or unable to participate in community dialogues, or who have been discounted</a:t>
            </a:r>
          </a:p>
          <a:p>
            <a:pPr lvl="1"/>
            <a:r>
              <a:rPr lang="en-US" sz="1900" dirty="0"/>
              <a:t>Rooted in trauma-informed approaches and led by truth and reconciliation experts</a:t>
            </a:r>
          </a:p>
          <a:p>
            <a:pPr lvl="1"/>
            <a:r>
              <a:rPr lang="en-US" sz="1900" dirty="0"/>
              <a:t>Focused on person-centered care for people with opioid use disorders, and </a:t>
            </a:r>
          </a:p>
          <a:p>
            <a:pPr lvl="1"/>
            <a:r>
              <a:rPr lang="en-US" sz="1900" dirty="0"/>
              <a:t>Centered in social and racial justice practices.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36BF7-B4E9-4276-839C-BD0E7D6DE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Mass. &amp; Cass – Community Reconciliation Project</a:t>
            </a:r>
          </a:p>
        </p:txBody>
      </p:sp>
      <p:pic>
        <p:nvPicPr>
          <p:cNvPr id="11" name="Picture 10" descr="Hands being raised up">
            <a:extLst>
              <a:ext uri="{FF2B5EF4-FFF2-40B4-BE49-F238E27FC236}">
                <a16:creationId xmlns:a16="http://schemas.microsoft.com/office/drawing/2014/main" id="{DA6067DA-6FE8-4BB3-9008-CE2CF2BAD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466" y="1759465"/>
            <a:ext cx="5003165" cy="333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5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6F9F1B-90C2-6D4D-BDF6-416B4A76B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While the design and particulars will be worked out with conflict resolution experts and community members, this process will be set up to </a:t>
            </a:r>
            <a:r>
              <a:rPr lang="en-US" b="1" u="sng" dirty="0"/>
              <a:t>sustain the gains it makes</a:t>
            </a:r>
            <a:r>
              <a:rPr lang="en-US" dirty="0"/>
              <a:t>. </a:t>
            </a:r>
          </a:p>
          <a:p>
            <a:r>
              <a:rPr lang="en-US" dirty="0"/>
              <a:t>It will not just be another set of meetings about Mass. and Cass without any follow-up</a:t>
            </a:r>
          </a:p>
          <a:p>
            <a:r>
              <a:rPr lang="en-US" dirty="0"/>
              <a:t>Through thoughtful grant making, and innovative creative aspects like a public art component, this process aims to make a lasting impact in improving communication and understanding amongst neighborhood stakeholders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38BCD0-3C9E-B04F-BF6C-D342DF8AD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Mass. &amp; Cass – Success = Sustained Gains </a:t>
            </a:r>
          </a:p>
        </p:txBody>
      </p:sp>
    </p:spTree>
    <p:extLst>
      <p:ext uri="{BB962C8B-B14F-4D97-AF65-F5344CB8AC3E}">
        <p14:creationId xmlns:p14="http://schemas.microsoft.com/office/powerpoint/2010/main" val="339380214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Custom 14">
      <a:dk1>
        <a:srgbClr val="000000"/>
      </a:dk1>
      <a:lt1>
        <a:srgbClr val="FFFFFF"/>
      </a:lt1>
      <a:dk2>
        <a:srgbClr val="454545"/>
      </a:dk2>
      <a:lt2>
        <a:srgbClr val="E0E0E0"/>
      </a:lt2>
      <a:accent1>
        <a:srgbClr val="5B9CEC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Content pages">
  <a:themeElements>
    <a:clrScheme name="Custom 13">
      <a:dk1>
        <a:srgbClr val="000000"/>
      </a:dk1>
      <a:lt1>
        <a:srgbClr val="FFFFFF"/>
      </a:lt1>
      <a:dk2>
        <a:srgbClr val="1C4E7D"/>
      </a:dk2>
      <a:lt2>
        <a:srgbClr val="DDE9F7"/>
      </a:lt2>
      <a:accent1>
        <a:srgbClr val="F3A023"/>
      </a:accent1>
      <a:accent2>
        <a:srgbClr val="67ABDE"/>
      </a:accent2>
      <a:accent3>
        <a:srgbClr val="16A275"/>
      </a:accent3>
      <a:accent4>
        <a:srgbClr val="575CA9"/>
      </a:accent4>
      <a:accent5>
        <a:srgbClr val="636464"/>
      </a:accent5>
      <a:accent6>
        <a:srgbClr val="404040"/>
      </a:accent6>
      <a:hlink>
        <a:srgbClr val="FF4C1D"/>
      </a:hlink>
      <a:folHlink>
        <a:srgbClr val="F05F3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71255C5-C23F-4740-A2EE-945C5BC53D30}" vid="{026E8A97-918D-E245-B051-CCE0C2C296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4BF8C69BF4CC4AA760AF83DB26896E" ma:contentTypeVersion="12" ma:contentTypeDescription="Create a new document." ma:contentTypeScope="" ma:versionID="77b0066d57936d9168c3155f19571c31">
  <xsd:schema xmlns:xsd="http://www.w3.org/2001/XMLSchema" xmlns:xs="http://www.w3.org/2001/XMLSchema" xmlns:p="http://schemas.microsoft.com/office/2006/metadata/properties" xmlns:ns2="30e018f4-9d56-4e40-ad8e-3783894cd9ab" xmlns:ns3="879ccecf-5bbb-4efa-8bde-e76815f90f71" targetNamespace="http://schemas.microsoft.com/office/2006/metadata/properties" ma:root="true" ma:fieldsID="d9c92c617191c60abe188bf2452d90bf" ns2:_="" ns3:_="">
    <xsd:import namespace="30e018f4-9d56-4e40-ad8e-3783894cd9ab"/>
    <xsd:import namespace="879ccecf-5bbb-4efa-8bde-e76815f90f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e018f4-9d56-4e40-ad8e-3783894cd9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ccecf-5bbb-4efa-8bde-e76815f90f7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465E1A-3020-4A7A-B4B6-B919A576C4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EBD417-127B-4C17-9C17-CBEC015C6397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30e018f4-9d56-4e40-ad8e-3783894cd9ab"/>
    <ds:schemaRef ds:uri="http://schemas.microsoft.com/office/2006/documentManagement/types"/>
    <ds:schemaRef ds:uri="879ccecf-5bbb-4efa-8bde-e76815f90f71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638C21D-4A15-4B8E-9BEF-CF26F66F10FA}">
  <ds:schemaRefs>
    <ds:schemaRef ds:uri="30e018f4-9d56-4e40-ad8e-3783894cd9ab"/>
    <ds:schemaRef ds:uri="879ccecf-5bbb-4efa-8bde-e76815f90f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4228</TotalTime>
  <Words>382</Words>
  <Application>Microsoft Office PowerPoint</Application>
  <PresentationFormat>Widescreen</PresentationFormat>
  <Paragraphs>36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Arial Regular</vt:lpstr>
      <vt:lpstr>Calibri</vt:lpstr>
      <vt:lpstr>Calibri Light</vt:lpstr>
      <vt:lpstr>Century Gothic</vt:lpstr>
      <vt:lpstr>Rockwell</vt:lpstr>
      <vt:lpstr>Trebuchet MS</vt:lpstr>
      <vt:lpstr>Wingdings</vt:lpstr>
      <vt:lpstr>Atlas</vt:lpstr>
      <vt:lpstr>Content pages</vt:lpstr>
      <vt:lpstr>PowerPoint Presentation</vt:lpstr>
      <vt:lpstr>PowerPoint Presentation</vt:lpstr>
      <vt:lpstr>Mass. &amp; Cass – A Neighborhood at a Crossroads</vt:lpstr>
      <vt:lpstr>Mass. &amp; Cass – Community Reconciliation Project</vt:lpstr>
      <vt:lpstr>Mass. &amp; Cass – Success = Sustained Gains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Abigail Hevert</dc:creator>
  <cp:keywords/>
  <dc:description/>
  <cp:lastModifiedBy>Sarah Merrefield</cp:lastModifiedBy>
  <cp:revision>9</cp:revision>
  <dcterms:modified xsi:type="dcterms:W3CDTF">2022-04-13T15:47:22Z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0x010100AF4BF8C69BF4CC4AA760AF83DB26896E</vt:lpwstr>
  </property>
</Properties>
</file>