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Public Sans Thin"/>
      <p:regular r:id="rId31"/>
      <p:bold r:id="rId32"/>
      <p:italic r:id="rId33"/>
      <p:boldItalic r:id="rId34"/>
    </p:embeddedFont>
    <p:embeddedFont>
      <p:font typeface="Bilbo"/>
      <p:regular r:id="rId35"/>
    </p:embeddedFont>
    <p:embeddedFont>
      <p:font typeface="Rubik Light"/>
      <p:regular r:id="rId36"/>
      <p:bold r:id="rId37"/>
      <p:italic r:id="rId38"/>
      <p:boldItalic r:id="rId39"/>
    </p:embeddedFont>
    <p:embeddedFont>
      <p:font typeface="Proxima Nova"/>
      <p:regular r:id="rId40"/>
      <p:bold r:id="rId41"/>
      <p:italic r:id="rId42"/>
      <p:boldItalic r:id="rId43"/>
    </p:embeddedFont>
    <p:embeddedFont>
      <p:font typeface="Public Sans"/>
      <p:regular r:id="rId44"/>
      <p:bold r:id="rId45"/>
      <p:italic r:id="rId46"/>
      <p:boldItalic r:id="rId47"/>
    </p:embeddedFont>
    <p:embeddedFont>
      <p:font typeface="Helvetica Neue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2" roundtripDataSignature="AMtx7mjzDDnE40sQUJLPGAuwagM5VJNP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regular.fntdata"/><Relationship Id="rId42" Type="http://schemas.openxmlformats.org/officeDocument/2006/relationships/font" Target="fonts/ProximaNova-italic.fntdata"/><Relationship Id="rId41" Type="http://schemas.openxmlformats.org/officeDocument/2006/relationships/font" Target="fonts/ProximaNova-bold.fntdata"/><Relationship Id="rId44" Type="http://schemas.openxmlformats.org/officeDocument/2006/relationships/font" Target="fonts/PublicSans-regular.fntdata"/><Relationship Id="rId43" Type="http://schemas.openxmlformats.org/officeDocument/2006/relationships/font" Target="fonts/ProximaNova-boldItalic.fntdata"/><Relationship Id="rId46" Type="http://schemas.openxmlformats.org/officeDocument/2006/relationships/font" Target="fonts/PublicSans-italic.fntdata"/><Relationship Id="rId45" Type="http://schemas.openxmlformats.org/officeDocument/2006/relationships/font" Target="fonts/Public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-regular.fntdata"/><Relationship Id="rId47" Type="http://schemas.openxmlformats.org/officeDocument/2006/relationships/font" Target="fonts/PublicSans-boldItalic.fntdata"/><Relationship Id="rId49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ublicSansThin-regular.fntdata"/><Relationship Id="rId30" Type="http://schemas.openxmlformats.org/officeDocument/2006/relationships/slide" Target="slides/slide25.xml"/><Relationship Id="rId33" Type="http://schemas.openxmlformats.org/officeDocument/2006/relationships/font" Target="fonts/PublicSansThin-italic.fntdata"/><Relationship Id="rId32" Type="http://schemas.openxmlformats.org/officeDocument/2006/relationships/font" Target="fonts/PublicSansThin-bold.fntdata"/><Relationship Id="rId35" Type="http://schemas.openxmlformats.org/officeDocument/2006/relationships/font" Target="fonts/Bilbo-regular.fntdata"/><Relationship Id="rId34" Type="http://schemas.openxmlformats.org/officeDocument/2006/relationships/font" Target="fonts/PublicSansThin-boldItalic.fntdata"/><Relationship Id="rId37" Type="http://schemas.openxmlformats.org/officeDocument/2006/relationships/font" Target="fonts/RubikLight-bold.fntdata"/><Relationship Id="rId36" Type="http://schemas.openxmlformats.org/officeDocument/2006/relationships/font" Target="fonts/RubikLight-regular.fntdata"/><Relationship Id="rId39" Type="http://schemas.openxmlformats.org/officeDocument/2006/relationships/font" Target="fonts/RubikLight-boldItalic.fntdata"/><Relationship Id="rId38" Type="http://schemas.openxmlformats.org/officeDocument/2006/relationships/font" Target="fonts/RubikLight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elveticaNeue-boldItalic.fntdata"/><Relationship Id="rId50" Type="http://schemas.openxmlformats.org/officeDocument/2006/relationships/font" Target="fonts/HelveticaNeue-italic.fntdata"/><Relationship Id="rId52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1" name="Google Shape;341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7" name="Google Shape;347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t/>
            </a: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- Black">
  <p:cSld name="TITLE_1">
    <p:bg>
      <p:bgPr>
        <a:solidFill>
          <a:srgbClr val="000000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/>
          <p:nvPr>
            <p:ph type="ctrTitle"/>
          </p:nvPr>
        </p:nvSpPr>
        <p:spPr>
          <a:xfrm>
            <a:off x="829651" y="896975"/>
            <a:ext cx="7484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" type="subTitle"/>
          </p:nvPr>
        </p:nvSpPr>
        <p:spPr>
          <a:xfrm>
            <a:off x="311700" y="29865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ubik Light"/>
              <a:buNone/>
              <a:defRPr sz="17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ubik Light"/>
              <a:buNone/>
              <a:defRPr sz="17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ubik Light"/>
              <a:buNone/>
              <a:defRPr sz="17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ubik Light"/>
              <a:buNone/>
              <a:defRPr sz="17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ubik Light"/>
              <a:buNone/>
              <a:defRPr sz="17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ubik Light"/>
              <a:buNone/>
              <a:defRPr sz="17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ubik Light"/>
              <a:buNone/>
              <a:defRPr sz="17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ubik Light"/>
              <a:buNone/>
              <a:defRPr sz="17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ubik Light"/>
              <a:buNone/>
              <a:defRPr sz="17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tern: Blue/Teal 1">
  <p:cSld name="CUSTOM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375" y="-16619"/>
            <a:ext cx="9206100" cy="517843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0"/>
          <p:cNvSpPr/>
          <p:nvPr/>
        </p:nvSpPr>
        <p:spPr>
          <a:xfrm>
            <a:off x="583675" y="557200"/>
            <a:ext cx="7980000" cy="40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0"/>
          <p:cNvSpPr txBox="1"/>
          <p:nvPr>
            <p:ph type="title"/>
          </p:nvPr>
        </p:nvSpPr>
        <p:spPr>
          <a:xfrm>
            <a:off x="1095700" y="884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1" type="body"/>
          </p:nvPr>
        </p:nvSpPr>
        <p:spPr>
          <a:xfrm>
            <a:off x="1095700" y="1591975"/>
            <a:ext cx="69108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Black">
  <p:cSld name="SECTION_HEADER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1"/>
          <p:cNvSpPr/>
          <p:nvPr/>
        </p:nvSpPr>
        <p:spPr>
          <a:xfrm>
            <a:off x="-19800" y="-31675"/>
            <a:ext cx="9229800" cy="5238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68711" y="4582700"/>
            <a:ext cx="901890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1"/>
          <p:cNvPicPr preferRelativeResize="0"/>
          <p:nvPr/>
        </p:nvPicPr>
        <p:blipFill rotWithShape="1">
          <a:blip r:embed="rId3">
            <a:alphaModFix/>
          </a:blip>
          <a:srcRect b="0" l="30903" r="30903" t="0"/>
          <a:stretch/>
        </p:blipFill>
        <p:spPr>
          <a:xfrm>
            <a:off x="-54750" y="-25800"/>
            <a:ext cx="425850" cy="51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/>
          <p:nvPr/>
        </p:nvSpPr>
        <p:spPr>
          <a:xfrm>
            <a:off x="4572000" y="-37775"/>
            <a:ext cx="4626000" cy="521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2"/>
          <p:cNvSpPr txBox="1"/>
          <p:nvPr>
            <p:ph type="title"/>
          </p:nvPr>
        </p:nvSpPr>
        <p:spPr>
          <a:xfrm>
            <a:off x="265500" y="16903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2" name="Google Shape;72;p42"/>
          <p:cNvSpPr txBox="1"/>
          <p:nvPr>
            <p:ph idx="1" type="subTitle"/>
          </p:nvPr>
        </p:nvSpPr>
        <p:spPr>
          <a:xfrm>
            <a:off x="265500" y="32602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" name="Google Shape;73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4" name="Google Shape;7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: White" type="title">
  <p:cSld name="TITL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 txBox="1"/>
          <p:nvPr>
            <p:ph type="ctrTitle"/>
          </p:nvPr>
        </p:nvSpPr>
        <p:spPr>
          <a:xfrm>
            <a:off x="1106551" y="896975"/>
            <a:ext cx="7365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9" name="Google Shape;79;p44"/>
          <p:cNvSpPr txBox="1"/>
          <p:nvPr>
            <p:ph idx="1" type="subTitle"/>
          </p:nvPr>
        </p:nvSpPr>
        <p:spPr>
          <a:xfrm>
            <a:off x="311700" y="29865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 Light"/>
              <a:buNone/>
              <a:defRPr sz="1700">
                <a:latin typeface="Rubik Light"/>
                <a:ea typeface="Rubik Light"/>
                <a:cs typeface="Rubik Light"/>
                <a:sym typeface="Rubik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 Light"/>
              <a:buNone/>
              <a:defRPr sz="1700">
                <a:latin typeface="Rubik Light"/>
                <a:ea typeface="Rubik Light"/>
                <a:cs typeface="Rubik Light"/>
                <a:sym typeface="Rubik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 Light"/>
              <a:buNone/>
              <a:defRPr sz="1700">
                <a:latin typeface="Rubik Light"/>
                <a:ea typeface="Rubik Light"/>
                <a:cs typeface="Rubik Light"/>
                <a:sym typeface="Rubik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 Light"/>
              <a:buNone/>
              <a:defRPr sz="1700">
                <a:latin typeface="Rubik Light"/>
                <a:ea typeface="Rubik Light"/>
                <a:cs typeface="Rubik Light"/>
                <a:sym typeface="Rubik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 Light"/>
              <a:buNone/>
              <a:defRPr sz="1700">
                <a:latin typeface="Rubik Light"/>
                <a:ea typeface="Rubik Light"/>
                <a:cs typeface="Rubik Light"/>
                <a:sym typeface="Rubik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 Light"/>
              <a:buNone/>
              <a:defRPr sz="1700">
                <a:latin typeface="Rubik Light"/>
                <a:ea typeface="Rubik Light"/>
                <a:cs typeface="Rubik Light"/>
                <a:sym typeface="Rubik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 Light"/>
              <a:buNone/>
              <a:defRPr sz="1700">
                <a:latin typeface="Rubik Light"/>
                <a:ea typeface="Rubik Light"/>
                <a:cs typeface="Rubik Light"/>
                <a:sym typeface="Rubik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 Light"/>
              <a:buNone/>
              <a:defRPr sz="1700">
                <a:latin typeface="Rubik Light"/>
                <a:ea typeface="Rubik Light"/>
                <a:cs typeface="Rubik Light"/>
                <a:sym typeface="Rubik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 Light"/>
              <a:buNone/>
              <a:defRPr sz="1700"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/>
        </p:txBody>
      </p:sp>
      <p:sp>
        <p:nvSpPr>
          <p:cNvPr id="80" name="Google Shape;80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44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3900300" y="4363456"/>
            <a:ext cx="1343402" cy="5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White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" name="Google Shape;8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45"/>
          <p:cNvPicPr preferRelativeResize="0"/>
          <p:nvPr/>
        </p:nvPicPr>
        <p:blipFill rotWithShape="1">
          <a:blip r:embed="rId2">
            <a:alphaModFix/>
          </a:blip>
          <a:srcRect b="0" l="24591" r="45679" t="21092"/>
          <a:stretch/>
        </p:blipFill>
        <p:spPr>
          <a:xfrm>
            <a:off x="-54750" y="-25800"/>
            <a:ext cx="425850" cy="51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Purple/Pink">
  <p:cSld name="SECTION_HEADER_1_1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6"/>
          <p:cNvSpPr/>
          <p:nvPr/>
        </p:nvSpPr>
        <p:spPr>
          <a:xfrm>
            <a:off x="-54750" y="-25800"/>
            <a:ext cx="9253500" cy="5195100"/>
          </a:xfrm>
          <a:prstGeom prst="rect">
            <a:avLst/>
          </a:prstGeom>
          <a:gradFill>
            <a:gsLst>
              <a:gs pos="0">
                <a:srgbClr val="8A54FF"/>
              </a:gs>
              <a:gs pos="100000">
                <a:srgbClr val="FF00B5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9" name="Google Shape;8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46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7768711" y="4582700"/>
            <a:ext cx="90188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6"/>
          <p:cNvPicPr preferRelativeResize="0"/>
          <p:nvPr/>
        </p:nvPicPr>
        <p:blipFill rotWithShape="1">
          <a:blip r:embed="rId3">
            <a:alphaModFix/>
          </a:blip>
          <a:srcRect b="0" l="31844" r="31840" t="0"/>
          <a:stretch/>
        </p:blipFill>
        <p:spPr>
          <a:xfrm>
            <a:off x="-54750" y="-25800"/>
            <a:ext cx="425850" cy="51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Gold/Yellow">
  <p:cSld name="SECTION_HEADER_1_1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7"/>
          <p:cNvSpPr/>
          <p:nvPr/>
        </p:nvSpPr>
        <p:spPr>
          <a:xfrm>
            <a:off x="-54750" y="-25800"/>
            <a:ext cx="9253500" cy="5195100"/>
          </a:xfrm>
          <a:prstGeom prst="rect">
            <a:avLst/>
          </a:prstGeom>
          <a:gradFill>
            <a:gsLst>
              <a:gs pos="0">
                <a:srgbClr val="FFAD1C"/>
              </a:gs>
              <a:gs pos="100000">
                <a:srgbClr val="FFF2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5" name="Google Shape;9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47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7768711" y="4582700"/>
            <a:ext cx="90188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7"/>
          <p:cNvPicPr preferRelativeResize="0"/>
          <p:nvPr/>
        </p:nvPicPr>
        <p:blipFill rotWithShape="1">
          <a:blip r:embed="rId3">
            <a:alphaModFix/>
          </a:blip>
          <a:srcRect b="0" l="24591" r="45679" t="21092"/>
          <a:stretch/>
        </p:blipFill>
        <p:spPr>
          <a:xfrm>
            <a:off x="-54750" y="-25800"/>
            <a:ext cx="425850" cy="51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Rainbow">
  <p:cSld name="SECTION_HEADER_1_1_1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25862" y="-25800"/>
            <a:ext cx="9195725" cy="5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48"/>
          <p:cNvPicPr preferRelativeResize="0"/>
          <p:nvPr/>
        </p:nvPicPr>
        <p:blipFill rotWithShape="1">
          <a:blip r:embed="rId3">
            <a:alphaModFix/>
          </a:blip>
          <a:srcRect b="27" l="0" r="0" t="29"/>
          <a:stretch/>
        </p:blipFill>
        <p:spPr>
          <a:xfrm>
            <a:off x="7768711" y="4582700"/>
            <a:ext cx="90188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8"/>
          <p:cNvPicPr preferRelativeResize="0"/>
          <p:nvPr/>
        </p:nvPicPr>
        <p:blipFill rotWithShape="1">
          <a:blip r:embed="rId4">
            <a:alphaModFix/>
          </a:blip>
          <a:srcRect b="0" l="24591" r="45679" t="21092"/>
          <a:stretch/>
        </p:blipFill>
        <p:spPr>
          <a:xfrm>
            <a:off x="-54750" y="-25800"/>
            <a:ext cx="425850" cy="51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49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7768711" y="4582700"/>
            <a:ext cx="901888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Black">
  <p:cSld name="BLANK_2">
    <p:bg>
      <p:bgPr>
        <a:solidFill>
          <a:srgbClr val="00000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5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5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" name="Google Shape;114;p50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7768711" y="4582700"/>
            <a:ext cx="901888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Gradient: Purple/Pink">
  <p:cSld name="TITLE_ONLY_1_1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1"/>
          <p:cNvSpPr/>
          <p:nvPr/>
        </p:nvSpPr>
        <p:spPr>
          <a:xfrm>
            <a:off x="-55425" y="-17575"/>
            <a:ext cx="9253500" cy="1040700"/>
          </a:xfrm>
          <a:prstGeom prst="rect">
            <a:avLst/>
          </a:prstGeom>
          <a:gradFill>
            <a:gsLst>
              <a:gs pos="0">
                <a:srgbClr val="8A54FF"/>
              </a:gs>
              <a:gs pos="100000">
                <a:srgbClr val="FF00B5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8" name="Google Shape;118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51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 Light"/>
              <a:buChar char="●"/>
              <a:defRPr sz="1800">
                <a:latin typeface="Rubik Light"/>
                <a:ea typeface="Rubik Light"/>
                <a:cs typeface="Rubik Light"/>
                <a:sym typeface="Rubik Light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/>
        </p:txBody>
      </p:sp>
      <p:pic>
        <p:nvPicPr>
          <p:cNvPr id="120" name="Google Shape;120;p51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7768711" y="4582700"/>
            <a:ext cx="901888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Gradient: Gold/Yellow">
  <p:cSld name="TITLE_ONLY_1_1_1_1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2"/>
          <p:cNvSpPr/>
          <p:nvPr/>
        </p:nvSpPr>
        <p:spPr>
          <a:xfrm>
            <a:off x="-55425" y="-17575"/>
            <a:ext cx="9253500" cy="1040700"/>
          </a:xfrm>
          <a:prstGeom prst="rect">
            <a:avLst/>
          </a:prstGeom>
          <a:gradFill>
            <a:gsLst>
              <a:gs pos="0">
                <a:srgbClr val="FFAD1C"/>
              </a:gs>
              <a:gs pos="100000">
                <a:srgbClr val="FFF200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4" name="Google Shape;124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52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 Light"/>
              <a:buChar char="●"/>
              <a:defRPr sz="1800">
                <a:latin typeface="Rubik Light"/>
                <a:ea typeface="Rubik Light"/>
                <a:cs typeface="Rubik Light"/>
                <a:sym typeface="Rubik Light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/>
        </p:txBody>
      </p:sp>
      <p:pic>
        <p:nvPicPr>
          <p:cNvPr id="126" name="Google Shape;126;p52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7768711" y="4582700"/>
            <a:ext cx="901888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9" name="Google Shape;129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2" name="Google Shape;132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5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3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on White">
  <p:cSld name="BLANK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1" name="Google Shape;141;p57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2914575" y="1779735"/>
            <a:ext cx="3534703" cy="154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on Black">
  <p:cSld name="BLANK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p58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2914575" y="1779735"/>
            <a:ext cx="3534703" cy="154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4575" y="1779735"/>
            <a:ext cx="3534701" cy="154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tern: Gold/Yellow 1">
  <p:cSld name="CUSTOM_1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29375" y="-17469"/>
            <a:ext cx="9206100" cy="517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9"/>
          <p:cNvSpPr/>
          <p:nvPr/>
        </p:nvSpPr>
        <p:spPr>
          <a:xfrm>
            <a:off x="583675" y="557200"/>
            <a:ext cx="7980000" cy="40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9"/>
          <p:cNvSpPr txBox="1"/>
          <p:nvPr>
            <p:ph type="title"/>
          </p:nvPr>
        </p:nvSpPr>
        <p:spPr>
          <a:xfrm>
            <a:off x="1095700" y="884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59"/>
          <p:cNvSpPr txBox="1"/>
          <p:nvPr>
            <p:ph idx="1" type="body"/>
          </p:nvPr>
        </p:nvSpPr>
        <p:spPr>
          <a:xfrm>
            <a:off x="1095700" y="1591975"/>
            <a:ext cx="69108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: Black">
  <p:cSld name="TITLE_ONLY_1_1_1_1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/>
          <p:nvPr/>
        </p:nvSpPr>
        <p:spPr>
          <a:xfrm>
            <a:off x="-55425" y="-17575"/>
            <a:ext cx="9253500" cy="1040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33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 Light"/>
              <a:buChar char="●"/>
              <a:defRPr sz="1800">
                <a:latin typeface="Rubik Light"/>
                <a:ea typeface="Rubik Light"/>
                <a:cs typeface="Rubik Light"/>
                <a:sym typeface="Rubik Light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tern: Purple/Pink 1">
  <p:cSld name="CUSTOM_1_1_1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375" y="-16619"/>
            <a:ext cx="9206100" cy="517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0"/>
          <p:cNvSpPr/>
          <p:nvPr/>
        </p:nvSpPr>
        <p:spPr>
          <a:xfrm>
            <a:off x="583675" y="557200"/>
            <a:ext cx="7980000" cy="40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0"/>
          <p:cNvSpPr txBox="1"/>
          <p:nvPr>
            <p:ph type="title"/>
          </p:nvPr>
        </p:nvSpPr>
        <p:spPr>
          <a:xfrm>
            <a:off x="1095700" y="884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60"/>
          <p:cNvSpPr txBox="1"/>
          <p:nvPr>
            <p:ph idx="1" type="body"/>
          </p:nvPr>
        </p:nvSpPr>
        <p:spPr>
          <a:xfrm>
            <a:off x="1095700" y="1591975"/>
            <a:ext cx="69108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tern: Purple/Pink 1 1">
  <p:cSld name="CUSTOM_1_1_1_1_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1"/>
          <p:cNvPicPr preferRelativeResize="0"/>
          <p:nvPr/>
        </p:nvPicPr>
        <p:blipFill rotWithShape="1">
          <a:blip r:embed="rId2">
            <a:alphaModFix/>
          </a:blip>
          <a:srcRect b="0" l="58" r="58" t="0"/>
          <a:stretch/>
        </p:blipFill>
        <p:spPr>
          <a:xfrm>
            <a:off x="-29375" y="-16619"/>
            <a:ext cx="9206103" cy="517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1"/>
          <p:cNvSpPr/>
          <p:nvPr/>
        </p:nvSpPr>
        <p:spPr>
          <a:xfrm>
            <a:off x="583675" y="557200"/>
            <a:ext cx="7980000" cy="40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1"/>
          <p:cNvSpPr txBox="1"/>
          <p:nvPr>
            <p:ph type="title"/>
          </p:nvPr>
        </p:nvSpPr>
        <p:spPr>
          <a:xfrm>
            <a:off x="1095700" y="884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61"/>
          <p:cNvSpPr txBox="1"/>
          <p:nvPr>
            <p:ph idx="1" type="body"/>
          </p:nvPr>
        </p:nvSpPr>
        <p:spPr>
          <a:xfrm>
            <a:off x="1095700" y="1591975"/>
            <a:ext cx="69108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tern: Rainbow 1">
  <p:cSld name="CUSTOM_1_1_1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375" y="-17469"/>
            <a:ext cx="9206100" cy="517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2"/>
          <p:cNvSpPr/>
          <p:nvPr/>
        </p:nvSpPr>
        <p:spPr>
          <a:xfrm>
            <a:off x="583675" y="557200"/>
            <a:ext cx="7980000" cy="40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2"/>
          <p:cNvSpPr txBox="1"/>
          <p:nvPr>
            <p:ph type="title"/>
          </p:nvPr>
        </p:nvSpPr>
        <p:spPr>
          <a:xfrm>
            <a:off x="1095700" y="884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62"/>
          <p:cNvSpPr txBox="1"/>
          <p:nvPr>
            <p:ph idx="1" type="body"/>
          </p:nvPr>
        </p:nvSpPr>
        <p:spPr>
          <a:xfrm>
            <a:off x="1095700" y="1591975"/>
            <a:ext cx="69108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tern: Orange/Pink 2">
  <p:cSld name="CUSTOM_1_1_1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375" y="-16619"/>
            <a:ext cx="9206100" cy="517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3"/>
          <p:cNvSpPr/>
          <p:nvPr/>
        </p:nvSpPr>
        <p:spPr>
          <a:xfrm>
            <a:off x="583675" y="557200"/>
            <a:ext cx="7980000" cy="40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3"/>
          <p:cNvSpPr txBox="1"/>
          <p:nvPr>
            <p:ph type="title"/>
          </p:nvPr>
        </p:nvSpPr>
        <p:spPr>
          <a:xfrm>
            <a:off x="1095700" y="884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" name="Google Shape;171;p63"/>
          <p:cNvSpPr txBox="1"/>
          <p:nvPr>
            <p:ph idx="1" type="body"/>
          </p:nvPr>
        </p:nvSpPr>
        <p:spPr>
          <a:xfrm>
            <a:off x="1095700" y="1591975"/>
            <a:ext cx="69108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tern: Blue/Teal 2">
  <p:cSld name="CUSTOM_1_1_1_1_1_1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375" y="-16619"/>
            <a:ext cx="9206100" cy="517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4"/>
          <p:cNvSpPr/>
          <p:nvPr/>
        </p:nvSpPr>
        <p:spPr>
          <a:xfrm>
            <a:off x="583675" y="557200"/>
            <a:ext cx="7980000" cy="40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4"/>
          <p:cNvSpPr txBox="1"/>
          <p:nvPr>
            <p:ph type="title"/>
          </p:nvPr>
        </p:nvSpPr>
        <p:spPr>
          <a:xfrm>
            <a:off x="1095700" y="884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64"/>
          <p:cNvSpPr txBox="1"/>
          <p:nvPr>
            <p:ph idx="1" type="body"/>
          </p:nvPr>
        </p:nvSpPr>
        <p:spPr>
          <a:xfrm>
            <a:off x="1095700" y="1591975"/>
            <a:ext cx="69108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tern: Gold/Yellow 2">
  <p:cSld name="CUSTOM_1_1_1_1_1_1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375" y="-17469"/>
            <a:ext cx="9206100" cy="517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5"/>
          <p:cNvSpPr/>
          <p:nvPr/>
        </p:nvSpPr>
        <p:spPr>
          <a:xfrm>
            <a:off x="583675" y="557200"/>
            <a:ext cx="7980000" cy="40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5"/>
          <p:cNvSpPr txBox="1"/>
          <p:nvPr>
            <p:ph type="title"/>
          </p:nvPr>
        </p:nvSpPr>
        <p:spPr>
          <a:xfrm>
            <a:off x="1095700" y="884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1" name="Google Shape;181;p65"/>
          <p:cNvSpPr txBox="1"/>
          <p:nvPr>
            <p:ph idx="1" type="body"/>
          </p:nvPr>
        </p:nvSpPr>
        <p:spPr>
          <a:xfrm>
            <a:off x="1095700" y="1591975"/>
            <a:ext cx="69108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tern: Purple/Pink 2">
  <p:cSld name="CUSTOM_1_1_1_1_1_1_1_1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375" y="-16619"/>
            <a:ext cx="9206100" cy="517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6"/>
          <p:cNvSpPr/>
          <p:nvPr/>
        </p:nvSpPr>
        <p:spPr>
          <a:xfrm>
            <a:off x="583675" y="557200"/>
            <a:ext cx="7980000" cy="40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6"/>
          <p:cNvSpPr txBox="1"/>
          <p:nvPr>
            <p:ph type="title"/>
          </p:nvPr>
        </p:nvSpPr>
        <p:spPr>
          <a:xfrm>
            <a:off x="1095700" y="884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6" name="Google Shape;186;p66"/>
          <p:cNvSpPr txBox="1"/>
          <p:nvPr>
            <p:ph idx="1" type="body"/>
          </p:nvPr>
        </p:nvSpPr>
        <p:spPr>
          <a:xfrm>
            <a:off x="1095700" y="1591975"/>
            <a:ext cx="69108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tern: Green/Lime 2">
  <p:cSld name="CUSTOM_1_1_1_1_1_1_1_1_1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375" y="-34925"/>
            <a:ext cx="9206100" cy="523312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7"/>
          <p:cNvSpPr/>
          <p:nvPr/>
        </p:nvSpPr>
        <p:spPr>
          <a:xfrm>
            <a:off x="583675" y="557200"/>
            <a:ext cx="7980000" cy="40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7"/>
          <p:cNvSpPr txBox="1"/>
          <p:nvPr>
            <p:ph type="title"/>
          </p:nvPr>
        </p:nvSpPr>
        <p:spPr>
          <a:xfrm>
            <a:off x="1095700" y="884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67"/>
          <p:cNvSpPr txBox="1"/>
          <p:nvPr>
            <p:ph idx="1" type="body"/>
          </p:nvPr>
        </p:nvSpPr>
        <p:spPr>
          <a:xfrm>
            <a:off x="1095700" y="1591975"/>
            <a:ext cx="69108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Green/Lime">
  <p:cSld name="SECTION_HEADER_1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/>
          <p:nvPr/>
        </p:nvSpPr>
        <p:spPr>
          <a:xfrm>
            <a:off x="-54750" y="-25800"/>
            <a:ext cx="9253500" cy="5195100"/>
          </a:xfrm>
          <a:prstGeom prst="rect">
            <a:avLst/>
          </a:prstGeom>
          <a:gradFill>
            <a:gsLst>
              <a:gs pos="0">
                <a:srgbClr val="00AD9E"/>
              </a:gs>
              <a:gs pos="100000">
                <a:srgbClr val="B8F2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34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7768711" y="4582700"/>
            <a:ext cx="90188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4"/>
          <p:cNvPicPr preferRelativeResize="0"/>
          <p:nvPr/>
        </p:nvPicPr>
        <p:blipFill rotWithShape="1">
          <a:blip r:embed="rId3">
            <a:alphaModFix/>
          </a:blip>
          <a:srcRect b="0" l="30903" r="30903" t="0"/>
          <a:stretch/>
        </p:blipFill>
        <p:spPr>
          <a:xfrm>
            <a:off x="-54750" y="-25800"/>
            <a:ext cx="425850" cy="51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Gradient: Green/Lime">
  <p:cSld name="TITLE_ONLY_1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/>
          <p:nvPr/>
        </p:nvSpPr>
        <p:spPr>
          <a:xfrm>
            <a:off x="-55425" y="-17575"/>
            <a:ext cx="9253500" cy="1040700"/>
          </a:xfrm>
          <a:prstGeom prst="rect">
            <a:avLst/>
          </a:prstGeom>
          <a:gradFill>
            <a:gsLst>
              <a:gs pos="0">
                <a:srgbClr val="00AD9E"/>
              </a:gs>
              <a:gs pos="100000">
                <a:srgbClr val="B8F200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1" name="Google Shape;3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35"/>
          <p:cNvSpPr txBox="1"/>
          <p:nvPr>
            <p:ph idx="1" type="body"/>
          </p:nvPr>
        </p:nvSpPr>
        <p:spPr>
          <a:xfrm>
            <a:off x="311700" y="1304875"/>
            <a:ext cx="8520600" cy="46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 Light"/>
              <a:buChar char="●"/>
              <a:defRPr sz="1800">
                <a:latin typeface="Rubik Light"/>
                <a:ea typeface="Rubik Light"/>
                <a:cs typeface="Rubik Light"/>
                <a:sym typeface="Rubik Light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/>
        </p:txBody>
      </p:sp>
      <p:pic>
        <p:nvPicPr>
          <p:cNvPr id="33" name="Google Shape;33;p35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7768711" y="4582700"/>
            <a:ext cx="901888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Orange/Pink">
  <p:cSld name="SECTION_HEADER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/>
          <p:nvPr/>
        </p:nvSpPr>
        <p:spPr>
          <a:xfrm>
            <a:off x="-54750" y="-25800"/>
            <a:ext cx="9253500" cy="5195100"/>
          </a:xfrm>
          <a:prstGeom prst="rect">
            <a:avLst/>
          </a:prstGeom>
          <a:gradFill>
            <a:gsLst>
              <a:gs pos="0">
                <a:srgbClr val="FF7530"/>
              </a:gs>
              <a:gs pos="100000">
                <a:srgbClr val="E81FB8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CCCCCC"/>
              </a:solidFill>
              <a:latin typeface="Public Sans Thin"/>
              <a:ea typeface="Public Sans Thin"/>
              <a:cs typeface="Public Sans Thin"/>
              <a:sym typeface="Public Sans Thin"/>
            </a:endParaRPr>
          </a:p>
        </p:txBody>
      </p:sp>
      <p:sp>
        <p:nvSpPr>
          <p:cNvPr id="36" name="Google Shape;36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36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7768711" y="4582700"/>
            <a:ext cx="90188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6"/>
          <p:cNvPicPr preferRelativeResize="0"/>
          <p:nvPr/>
        </p:nvPicPr>
        <p:blipFill rotWithShape="1">
          <a:blip r:embed="rId3">
            <a:alphaModFix/>
          </a:blip>
          <a:srcRect b="0" l="0" r="52783" t="1652"/>
          <a:stretch/>
        </p:blipFill>
        <p:spPr>
          <a:xfrm>
            <a:off x="-54750" y="-25800"/>
            <a:ext cx="425850" cy="51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Gradient: Orange/Pink">
  <p:cSld name="TITLE_ONLY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/>
          <p:nvPr/>
        </p:nvSpPr>
        <p:spPr>
          <a:xfrm>
            <a:off x="-55425" y="-17575"/>
            <a:ext cx="9253500" cy="1040700"/>
          </a:xfrm>
          <a:prstGeom prst="rect">
            <a:avLst/>
          </a:prstGeom>
          <a:gradFill>
            <a:gsLst>
              <a:gs pos="0">
                <a:srgbClr val="FF7530"/>
              </a:gs>
              <a:gs pos="100000">
                <a:srgbClr val="E81FB8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3" name="Google Shape;4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37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 Light"/>
              <a:buChar char="●"/>
              <a:defRPr sz="1800">
                <a:latin typeface="Rubik Light"/>
                <a:ea typeface="Rubik Light"/>
                <a:cs typeface="Rubik Light"/>
                <a:sym typeface="Rubik Light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/>
        </p:txBody>
      </p:sp>
      <p:pic>
        <p:nvPicPr>
          <p:cNvPr id="45" name="Google Shape;45;p37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7768711" y="4582700"/>
            <a:ext cx="901888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Blue/Teal">
  <p:cSld name="SECTION_HEADER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/>
          <p:nvPr/>
        </p:nvSpPr>
        <p:spPr>
          <a:xfrm>
            <a:off x="-54750" y="-25800"/>
            <a:ext cx="9253500" cy="5195100"/>
          </a:xfrm>
          <a:prstGeom prst="rect">
            <a:avLst/>
          </a:prstGeom>
          <a:gradFill>
            <a:gsLst>
              <a:gs pos="0">
                <a:srgbClr val="0085FF"/>
              </a:gs>
              <a:gs pos="100000">
                <a:srgbClr val="00C2AB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" name="Google Shape;4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38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7768711" y="4582700"/>
            <a:ext cx="90188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8"/>
          <p:cNvPicPr preferRelativeResize="0"/>
          <p:nvPr/>
        </p:nvPicPr>
        <p:blipFill rotWithShape="1">
          <a:blip r:embed="rId3">
            <a:alphaModFix/>
          </a:blip>
          <a:srcRect b="0" l="32494" r="32494" t="0"/>
          <a:stretch/>
        </p:blipFill>
        <p:spPr>
          <a:xfrm>
            <a:off x="-54750" y="-25800"/>
            <a:ext cx="425850" cy="51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Gradient: Blue/Teal">
  <p:cSld name="TITLE_ONL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9"/>
          <p:cNvSpPr/>
          <p:nvPr/>
        </p:nvSpPr>
        <p:spPr>
          <a:xfrm>
            <a:off x="-55425" y="-17575"/>
            <a:ext cx="9253500" cy="1040700"/>
          </a:xfrm>
          <a:prstGeom prst="rect">
            <a:avLst/>
          </a:prstGeom>
          <a:gradFill>
            <a:gsLst>
              <a:gs pos="0">
                <a:srgbClr val="0085FF"/>
              </a:gs>
              <a:gs pos="100000">
                <a:srgbClr val="00C2AB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9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 Light"/>
              <a:buChar char="●"/>
              <a:defRPr sz="1800">
                <a:latin typeface="Rubik Light"/>
                <a:ea typeface="Rubik Light"/>
                <a:cs typeface="Rubik Light"/>
                <a:sym typeface="Rubik Light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Public Sans Thin"/>
              <a:buChar char="■"/>
              <a:defRPr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/>
        </p:txBody>
      </p:sp>
      <p:pic>
        <p:nvPicPr>
          <p:cNvPr id="57" name="Google Shape;57;p39"/>
          <p:cNvPicPr preferRelativeResize="0"/>
          <p:nvPr/>
        </p:nvPicPr>
        <p:blipFill rotWithShape="1">
          <a:blip r:embed="rId2">
            <a:alphaModFix/>
          </a:blip>
          <a:srcRect b="27" l="0" r="0" t="29"/>
          <a:stretch/>
        </p:blipFill>
        <p:spPr>
          <a:xfrm>
            <a:off x="7768711" y="4582700"/>
            <a:ext cx="901888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351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3512950"/>
            <a:ext cx="9144000" cy="35129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 Light"/>
              <a:buChar char="●"/>
              <a:defRPr b="0" i="0" sz="1800" u="none" cap="none" strike="noStrike">
                <a:solidFill>
                  <a:srgbClr val="000000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 b="0" i="0" sz="1400" u="none" cap="none" strike="noStrike"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 b="0" i="0" sz="1400" u="none" cap="none" strike="noStrike"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 b="0" i="0" sz="1400" u="none" cap="none" strike="noStrike"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 b="0" i="0" sz="1400" u="none" cap="none" strike="noStrike"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■"/>
              <a:defRPr b="0" i="0" sz="1400" u="none" cap="none" strike="noStrike"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●"/>
              <a:defRPr b="0" i="0" sz="1400" u="none" cap="none" strike="noStrike"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ublic Sans Thin"/>
              <a:buChar char="○"/>
              <a:defRPr b="0" i="0" sz="1400" u="none" cap="none" strike="noStrike"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Public Sans Thin"/>
              <a:buChar char="■"/>
              <a:defRPr b="0" i="0" sz="1400" u="none" cap="none" strike="noStrike">
                <a:solidFill>
                  <a:srgbClr val="434343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7.png"/><Relationship Id="rId7" Type="http://schemas.openxmlformats.org/officeDocument/2006/relationships/image" Target="../media/image16.png"/><Relationship Id="rId8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drive.google.com/file/d/1wh1_vaaTDLcQ4vvJ76S9ttncUgFIode3/view" TargetMode="External"/><Relationship Id="rId4" Type="http://schemas.openxmlformats.org/officeDocument/2006/relationships/image" Target="../media/image3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"/>
          <p:cNvSpPr txBox="1"/>
          <p:nvPr>
            <p:ph type="ctrTitle"/>
          </p:nvPr>
        </p:nvSpPr>
        <p:spPr>
          <a:xfrm>
            <a:off x="689226" y="278358"/>
            <a:ext cx="7484700" cy="186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4800"/>
              <a:t>CREATING CONDITIONS OF POSSIBILITY:</a:t>
            </a:r>
            <a:endParaRPr sz="4800"/>
          </a:p>
        </p:txBody>
      </p:sp>
      <p:sp>
        <p:nvSpPr>
          <p:cNvPr id="197" name="Google Shape;197;p1"/>
          <p:cNvSpPr txBox="1"/>
          <p:nvPr>
            <p:ph idx="1" type="subTitle"/>
          </p:nvPr>
        </p:nvSpPr>
        <p:spPr>
          <a:xfrm>
            <a:off x="4281538" y="4273400"/>
            <a:ext cx="2527200" cy="8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en-US" sz="1200">
                <a:latin typeface="Public Sans"/>
                <a:ea typeface="Public Sans"/>
                <a:cs typeface="Public Sans"/>
                <a:sym typeface="Public Sans"/>
              </a:rPr>
              <a:t>Monique Tula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en-US" sz="1200">
                <a:latin typeface="Public Sans"/>
                <a:ea typeface="Public Sans"/>
                <a:cs typeface="Public Sans"/>
                <a:sym typeface="Public Sans"/>
              </a:rPr>
              <a:t>Executive Director</a:t>
            </a:r>
            <a:endParaRPr b="1" sz="12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98" name="Google Shape;1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1487" y="4280425"/>
            <a:ext cx="1739474" cy="7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 rotWithShape="1">
          <a:blip r:embed="rId4">
            <a:alphaModFix/>
          </a:blip>
          <a:srcRect b="0" l="0" r="0" t="39419"/>
          <a:stretch/>
        </p:blipFill>
        <p:spPr>
          <a:xfrm>
            <a:off x="0" y="-3"/>
            <a:ext cx="9143999" cy="4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"/>
          <p:cNvSpPr txBox="1"/>
          <p:nvPr/>
        </p:nvSpPr>
        <p:spPr>
          <a:xfrm>
            <a:off x="728665" y="2107138"/>
            <a:ext cx="75582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Harm Reduction as a Pathway to </a:t>
            </a:r>
            <a:r>
              <a:rPr b="0" i="0" lang="en-US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Rubik Light"/>
                <a:ea typeface="Rubik Light"/>
                <a:cs typeface="Rubik Light"/>
                <a:sym typeface="Rubik Light"/>
              </a:rPr>
              <a:t>Autonomy, Connection, and Healing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Innovations in Addiction Treatment and Harm Reduction</a:t>
            </a:r>
            <a:endParaRPr b="0" i="0" sz="18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RIZE Massachusetts </a:t>
            </a:r>
            <a:endParaRPr b="0" i="0" sz="18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01" name="Google Shape;201;p1"/>
          <p:cNvSpPr/>
          <p:nvPr/>
        </p:nvSpPr>
        <p:spPr>
          <a:xfrm>
            <a:off x="0" y="423675"/>
            <a:ext cx="9144000" cy="178200"/>
          </a:xfrm>
          <a:prstGeom prst="rect">
            <a:avLst/>
          </a:prstGeom>
          <a:gradFill>
            <a:gsLst>
              <a:gs pos="0">
                <a:srgbClr val="00AD9E"/>
              </a:gs>
              <a:gs pos="100000">
                <a:srgbClr val="B8F2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/>
              <a:t>Collective trauma </a:t>
            </a:r>
            <a:endParaRPr/>
          </a:p>
        </p:txBody>
      </p:sp>
      <p:sp>
        <p:nvSpPr>
          <p:cNvPr id="277" name="Google Shape;277;p14"/>
          <p:cNvSpPr txBox="1"/>
          <p:nvPr>
            <p:ph idx="1" type="body"/>
          </p:nvPr>
        </p:nvSpPr>
        <p:spPr>
          <a:xfrm>
            <a:off x="173154" y="1302328"/>
            <a:ext cx="4322645" cy="30518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Collective trauma is extraordinary in that it can bring distress and negative consequences to individuals and change the entire fabric of a community (Erikson, 1976)</a:t>
            </a:r>
            <a:endParaRPr/>
          </a:p>
        </p:txBody>
      </p:sp>
      <p:pic>
        <p:nvPicPr>
          <p:cNvPr descr="Graphic of a two people with a headline that says, &quot;Every single person you meet is...&quot;. The one on the left appears Caucasian, and underneath says &quot;Repeating a cycle of generational trauma&quot;, and the one on the right appears to be a person of color, and says, &quot;or carrying the burden of breaking cycles&quot;." id="278" name="Google Shape;2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2164" y="1118593"/>
            <a:ext cx="3997033" cy="3844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/>
              <a:t>Collective trauma</a:t>
            </a:r>
            <a:endParaRPr/>
          </a:p>
        </p:txBody>
      </p:sp>
      <p:sp>
        <p:nvSpPr>
          <p:cNvPr id="284" name="Google Shape;284;p15"/>
          <p:cNvSpPr txBox="1"/>
          <p:nvPr>
            <p:ph idx="1" type="body"/>
          </p:nvPr>
        </p:nvSpPr>
        <p:spPr>
          <a:xfrm>
            <a:off x="311699" y="1233053"/>
            <a:ext cx="4024773" cy="3238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  <a:highlight>
                  <a:srgbClr val="FFFF00"/>
                </a:highlight>
                <a:latin typeface="Rubik Light"/>
                <a:ea typeface="Rubik Light"/>
                <a:cs typeface="Rubik Light"/>
                <a:sym typeface="Rubik Light"/>
              </a:rPr>
              <a:t>Impact on society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chemeClr val="dk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Collective trauma can impact relationships, alter policies and governmental processes, alter the way society functions and even change its social norms (Chang, 2017; Hirschberger, 2018; Saul, 2014).</a:t>
            </a:r>
            <a:endParaRPr/>
          </a:p>
        </p:txBody>
      </p:sp>
      <p:pic>
        <p:nvPicPr>
          <p:cNvPr id="285" name="Google Shape;285;p15"/>
          <p:cNvPicPr preferRelativeResize="0"/>
          <p:nvPr/>
        </p:nvPicPr>
        <p:blipFill rotWithShape="1">
          <a:blip r:embed="rId3">
            <a:alphaModFix/>
          </a:blip>
          <a:srcRect b="40324" l="9293" r="48541" t="36464"/>
          <a:stretch/>
        </p:blipFill>
        <p:spPr>
          <a:xfrm>
            <a:off x="4572000" y="1073727"/>
            <a:ext cx="4314399" cy="281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5"/>
          <p:cNvSpPr txBox="1"/>
          <p:nvPr/>
        </p:nvSpPr>
        <p:spPr>
          <a:xfrm>
            <a:off x="5008390" y="3728604"/>
            <a:ext cx="3713045" cy="31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 Light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Source: Jordan Hopkins/unsplash</a:t>
            </a:r>
            <a:endParaRPr b="0" i="0" sz="1200" u="none" cap="none" strike="noStrike">
              <a:solidFill>
                <a:schemeClr val="dk2"/>
              </a:solidFill>
              <a:latin typeface="Public Sans Thin"/>
              <a:ea typeface="Public Sans Thin"/>
              <a:cs typeface="Public Sans Thin"/>
              <a:sym typeface="Public Sans Thin"/>
            </a:endParaRPr>
          </a:p>
          <a:p>
            <a:pPr indent="0" lvl="0" marL="1143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 Ligh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/>
              <a:t>Collective trauma</a:t>
            </a:r>
            <a:endParaRPr/>
          </a:p>
        </p:txBody>
      </p:sp>
      <p:sp>
        <p:nvSpPr>
          <p:cNvPr id="292" name="Google Shape;292;p16"/>
          <p:cNvSpPr txBox="1"/>
          <p:nvPr>
            <p:ph idx="1" type="body"/>
          </p:nvPr>
        </p:nvSpPr>
        <p:spPr>
          <a:xfrm>
            <a:off x="297873" y="1156855"/>
            <a:ext cx="7737763" cy="37702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highlight>
                  <a:srgbClr val="FFFF00"/>
                </a:highlight>
                <a:latin typeface="Rubik Light"/>
                <a:ea typeface="Rubik Light"/>
                <a:cs typeface="Rubik Light"/>
                <a:sym typeface="Rubik Light"/>
              </a:rPr>
              <a:t>Impact on individuals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Public Sans Thin"/>
              <a:ea typeface="Public Sans Thin"/>
              <a:cs typeface="Public Sans Thin"/>
              <a:sym typeface="Public Sans Thin"/>
            </a:endParaRPr>
          </a:p>
          <a:p>
            <a:pPr indent="0" lvl="0" marL="1143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	Illness				Financial difficulties and poverty</a:t>
            </a:r>
            <a:endParaRPr/>
          </a:p>
          <a:p>
            <a:pPr indent="0" lvl="0" marL="1143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	Death				Job loss</a:t>
            </a:r>
            <a:endParaRPr/>
          </a:p>
          <a:p>
            <a:pPr indent="0" lvl="0" marL="1143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	Changes to daily routine	Increased violence</a:t>
            </a:r>
            <a:endParaRPr/>
          </a:p>
          <a:p>
            <a:pPr indent="0" lvl="0" marL="1143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	Social isolation			Grief, confusion, distress, shame</a:t>
            </a:r>
            <a:endParaRPr/>
          </a:p>
          <a:p>
            <a:pPr indent="0" lvl="0" marL="1143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	Shelter in place			Oppression, segregation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latin typeface="Rubik Light"/>
                <a:ea typeface="Rubik Light"/>
                <a:cs typeface="Rubik Light"/>
                <a:sym typeface="Rubik Light"/>
              </a:rPr>
              <a:t>COVID 19 and the opioid crisis share similar effects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/>
              <a:t>Case study</a:t>
            </a:r>
            <a:endParaRPr/>
          </a:p>
        </p:txBody>
      </p:sp>
      <p:sp>
        <p:nvSpPr>
          <p:cNvPr id="298" name="Google Shape;298;p17"/>
          <p:cNvSpPr txBox="1"/>
          <p:nvPr>
            <p:ph idx="1" type="body"/>
          </p:nvPr>
        </p:nvSpPr>
        <p:spPr>
          <a:xfrm>
            <a:off x="297873" y="1156855"/>
            <a:ext cx="7737763" cy="498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highlight>
                  <a:srgbClr val="FFFF00"/>
                </a:highlight>
                <a:latin typeface="Rubik Light"/>
                <a:ea typeface="Rubik Light"/>
                <a:cs typeface="Rubik Light"/>
                <a:sym typeface="Rubik Light"/>
              </a:rPr>
              <a:t>Erik + COVID 19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713511" y="1713817"/>
            <a:ext cx="4010890" cy="24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 Light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Has been feeling “off”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 Light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Watching the news and loved ones battling  illness leaves him feeling helpless, depressed, and unmotivated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 Light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Most days he feels exhausted, plagued with headaches, and body aches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 Light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Old coping skills aren’t working anymore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Rubik Light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Increasingly difficult to ask for help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895" y="1241715"/>
            <a:ext cx="3205595" cy="3205595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>
            <p:ph idx="1" type="body"/>
          </p:nvPr>
        </p:nvSpPr>
        <p:spPr>
          <a:xfrm>
            <a:off x="1095700" y="748145"/>
            <a:ext cx="6910800" cy="34823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Stigma and trauma threaten safety and survival.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highlight>
                  <a:srgbClr val="FFFF00"/>
                </a:highlight>
              </a:rPr>
              <a:t>Support builds internal motivation for change.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>
            <p:ph type="title"/>
          </p:nvPr>
        </p:nvSpPr>
        <p:spPr>
          <a:xfrm>
            <a:off x="8832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HARM REDUCTION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ople falling through a hole in the net." id="315" name="Google Shape;3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21" y="830475"/>
            <a:ext cx="4310750" cy="35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Holes in the safety net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 txBox="1"/>
          <p:nvPr>
            <p:ph idx="1" type="body"/>
          </p:nvPr>
        </p:nvSpPr>
        <p:spPr>
          <a:xfrm>
            <a:off x="311700" y="1533475"/>
            <a:ext cx="8520600" cy="27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/>
              <a:t>The </a:t>
            </a:r>
            <a:r>
              <a:rPr lang="en-US" sz="3600">
                <a:highlight>
                  <a:srgbClr val="FFFF00"/>
                </a:highlight>
              </a:rPr>
              <a:t>same level of consciousness </a:t>
            </a:r>
            <a:endParaRPr sz="3600">
              <a:highlight>
                <a:srgbClr val="FFFF00"/>
              </a:highlight>
            </a:endParaRPr>
          </a:p>
          <a:p>
            <a:pPr indent="0" lvl="0" marL="1143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/>
              <a:t>that gave rise to the war on drugs </a:t>
            </a:r>
            <a:endParaRPr sz="3600"/>
          </a:p>
          <a:p>
            <a:pPr indent="0" lvl="0" marL="1143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/>
              <a:t>won’t solve it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/>
          <p:nvPr/>
        </p:nvSpPr>
        <p:spPr>
          <a:xfrm>
            <a:off x="1395138" y="2832150"/>
            <a:ext cx="1909200" cy="1579800"/>
          </a:xfrm>
          <a:prstGeom prst="rect">
            <a:avLst/>
          </a:prstGeom>
          <a:gradFill>
            <a:gsLst>
              <a:gs pos="0">
                <a:srgbClr val="FFAD1C"/>
              </a:gs>
              <a:gs pos="100000">
                <a:srgbClr val="FFF200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2"/>
          <p:cNvSpPr/>
          <p:nvPr/>
        </p:nvSpPr>
        <p:spPr>
          <a:xfrm>
            <a:off x="3506874" y="2832150"/>
            <a:ext cx="1909200" cy="1579800"/>
          </a:xfrm>
          <a:prstGeom prst="rect">
            <a:avLst/>
          </a:prstGeom>
          <a:gradFill>
            <a:gsLst>
              <a:gs pos="0">
                <a:srgbClr val="00AD9E"/>
              </a:gs>
              <a:gs pos="100000">
                <a:srgbClr val="B8F200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2"/>
          <p:cNvSpPr/>
          <p:nvPr/>
        </p:nvSpPr>
        <p:spPr>
          <a:xfrm>
            <a:off x="5618610" y="2832150"/>
            <a:ext cx="1909200" cy="1579800"/>
          </a:xfrm>
          <a:prstGeom prst="rect">
            <a:avLst/>
          </a:prstGeom>
          <a:gradFill>
            <a:gsLst>
              <a:gs pos="0">
                <a:srgbClr val="8A54FF"/>
              </a:gs>
              <a:gs pos="100000">
                <a:srgbClr val="FF00B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2"/>
          <p:cNvSpPr txBox="1"/>
          <p:nvPr/>
        </p:nvSpPr>
        <p:spPr>
          <a:xfrm>
            <a:off x="3542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PRINCIPLES OF HARM REDUCTION</a:t>
            </a:r>
            <a:endParaRPr b="0" i="0" sz="2800" u="none" cap="none" strike="noStrike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30" name="Google Shape;330;p22"/>
          <p:cNvSpPr/>
          <p:nvPr/>
        </p:nvSpPr>
        <p:spPr>
          <a:xfrm>
            <a:off x="1395138" y="1085975"/>
            <a:ext cx="1909200" cy="1579800"/>
          </a:xfrm>
          <a:prstGeom prst="rect">
            <a:avLst/>
          </a:prstGeom>
          <a:gradFill>
            <a:gsLst>
              <a:gs pos="0">
                <a:srgbClr val="FF7530"/>
              </a:gs>
              <a:gs pos="100000">
                <a:srgbClr val="E81FB8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2"/>
          <p:cNvSpPr txBox="1"/>
          <p:nvPr/>
        </p:nvSpPr>
        <p:spPr>
          <a:xfrm>
            <a:off x="1607688" y="1236909"/>
            <a:ext cx="14289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ubik Light"/>
                <a:ea typeface="Rubik Light"/>
                <a:cs typeface="Rubik Light"/>
                <a:sym typeface="Rubik Light"/>
              </a:rPr>
              <a:t>Health and Dignity</a:t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32" name="Google Shape;332;p22"/>
          <p:cNvSpPr/>
          <p:nvPr/>
        </p:nvSpPr>
        <p:spPr>
          <a:xfrm>
            <a:off x="3506874" y="1085975"/>
            <a:ext cx="1909200" cy="1579800"/>
          </a:xfrm>
          <a:prstGeom prst="rect">
            <a:avLst/>
          </a:prstGeom>
          <a:gradFill>
            <a:gsLst>
              <a:gs pos="0">
                <a:srgbClr val="0085FF"/>
              </a:gs>
              <a:gs pos="100000">
                <a:srgbClr val="00C2AB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2"/>
          <p:cNvSpPr txBox="1"/>
          <p:nvPr/>
        </p:nvSpPr>
        <p:spPr>
          <a:xfrm>
            <a:off x="3719438" y="1236909"/>
            <a:ext cx="1428900" cy="13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ubik Light"/>
                <a:ea typeface="Rubik Light"/>
                <a:cs typeface="Rubik Light"/>
                <a:sym typeface="Rubik Light"/>
              </a:rPr>
              <a:t>Participant Centered Services</a:t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34" name="Google Shape;334;p22"/>
          <p:cNvSpPr/>
          <p:nvPr/>
        </p:nvSpPr>
        <p:spPr>
          <a:xfrm>
            <a:off x="5618610" y="1085975"/>
            <a:ext cx="1909200" cy="1579800"/>
          </a:xfrm>
          <a:prstGeom prst="rect">
            <a:avLst/>
          </a:prstGeom>
          <a:gradFill>
            <a:gsLst>
              <a:gs pos="0">
                <a:srgbClr val="FFAD1C"/>
              </a:gs>
              <a:gs pos="100000">
                <a:srgbClr val="FFF2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2"/>
          <p:cNvSpPr txBox="1"/>
          <p:nvPr/>
        </p:nvSpPr>
        <p:spPr>
          <a:xfrm>
            <a:off x="5831163" y="1236907"/>
            <a:ext cx="1428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ubik Light"/>
                <a:ea typeface="Rubik Light"/>
                <a:cs typeface="Rubik Light"/>
                <a:sym typeface="Rubik Light"/>
              </a:rPr>
              <a:t>Participant Involvement</a:t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36" name="Google Shape;336;p22"/>
          <p:cNvSpPr txBox="1"/>
          <p:nvPr/>
        </p:nvSpPr>
        <p:spPr>
          <a:xfrm>
            <a:off x="1549651" y="2962616"/>
            <a:ext cx="14289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ubik Light"/>
                <a:ea typeface="Rubik Light"/>
                <a:cs typeface="Rubik Light"/>
                <a:sym typeface="Rubik Light"/>
              </a:rPr>
              <a:t>Participant Autonomy</a:t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37" name="Google Shape;337;p22"/>
          <p:cNvSpPr txBox="1"/>
          <p:nvPr/>
        </p:nvSpPr>
        <p:spPr>
          <a:xfrm>
            <a:off x="3774618" y="2983066"/>
            <a:ext cx="14289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ubik Light"/>
                <a:ea typeface="Rubik Light"/>
                <a:cs typeface="Rubik Light"/>
                <a:sym typeface="Rubik Light"/>
              </a:rPr>
              <a:t>Sociocultural Competency</a:t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38" name="Google Shape;338;p22"/>
          <p:cNvSpPr txBox="1"/>
          <p:nvPr/>
        </p:nvSpPr>
        <p:spPr>
          <a:xfrm>
            <a:off x="5858742" y="2983066"/>
            <a:ext cx="14289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ubik Light"/>
                <a:ea typeface="Rubik Light"/>
                <a:cs typeface="Rubik Light"/>
                <a:sym typeface="Rubik Light"/>
              </a:rPr>
              <a:t>Pragmatism and Realism</a:t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Recovery is a process of change through which people improve their health and wellness, </a:t>
            </a:r>
            <a:r>
              <a:rPr lang="en-US" sz="2800">
                <a:highlight>
                  <a:srgbClr val="FFFF00"/>
                </a:highlight>
              </a:rPr>
              <a:t>live a self-directed life</a:t>
            </a:r>
            <a:r>
              <a:rPr lang="en-US" sz="2800"/>
              <a:t>, and strive to reach their full potential.</a:t>
            </a:r>
            <a:endParaRPr/>
          </a:p>
          <a:p>
            <a:pPr indent="0" lvl="0" marL="1143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Public Sans Thin"/>
                <a:ea typeface="Public Sans Thin"/>
                <a:cs typeface="Public Sans Thin"/>
                <a:sym typeface="Public Sans Thin"/>
              </a:rPr>
              <a:t>SAMHSA working definition of recovery, 2012</a:t>
            </a:r>
            <a:endParaRPr/>
          </a:p>
        </p:txBody>
      </p:sp>
      <p:sp>
        <p:nvSpPr>
          <p:cNvPr id="344" name="Google Shape;344;p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Personal </a:t>
            </a:r>
            <a:r>
              <a:rPr lang="en-US">
                <a:solidFill>
                  <a:schemeClr val="dk1"/>
                </a:solidFill>
                <a:highlight>
                  <a:srgbClr val="FFFF00"/>
                </a:highlight>
              </a:rPr>
              <a:t>autonomy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"/>
          <p:cNvSpPr txBox="1"/>
          <p:nvPr/>
        </p:nvSpPr>
        <p:spPr>
          <a:xfrm>
            <a:off x="629025" y="1021025"/>
            <a:ext cx="75075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National Harm Reduction Coalition creates spaces </a:t>
            </a:r>
            <a:endParaRPr b="0" i="0" sz="2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for </a:t>
            </a: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Rubik Light"/>
                <a:ea typeface="Rubik Light"/>
                <a:cs typeface="Rubik Light"/>
                <a:sym typeface="Rubik Light"/>
              </a:rPr>
              <a:t> dialogue and action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Rubik Light"/>
                <a:ea typeface="Rubik Light"/>
                <a:cs typeface="Rubik Light"/>
                <a:sym typeface="Rubik Light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that help heal the harms caused </a:t>
            </a:r>
            <a:endParaRPr b="0" i="0" sz="2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by racialized drug policies.</a:t>
            </a:r>
            <a:endParaRPr b="0" i="0" sz="2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07" name="Google Shape;207;p2"/>
          <p:cNvSpPr txBox="1"/>
          <p:nvPr/>
        </p:nvSpPr>
        <p:spPr>
          <a:xfrm>
            <a:off x="387075" y="3557646"/>
            <a:ext cx="11640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Policy &amp; Advocacy</a:t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08" name="Google Shape;208;p2"/>
          <p:cNvSpPr txBox="1"/>
          <p:nvPr/>
        </p:nvSpPr>
        <p:spPr>
          <a:xfrm>
            <a:off x="1938250" y="3557646"/>
            <a:ext cx="1318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National &amp; Regional</a:t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Conferences</a:t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09" name="Google Shape;209;p2"/>
          <p:cNvSpPr txBox="1"/>
          <p:nvPr/>
        </p:nvSpPr>
        <p:spPr>
          <a:xfrm>
            <a:off x="3876963" y="3557646"/>
            <a:ext cx="11640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Trainings &amp;</a:t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Technical</a:t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Assistance</a:t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10" name="Google Shape;210;p2"/>
          <p:cNvSpPr txBox="1"/>
          <p:nvPr/>
        </p:nvSpPr>
        <p:spPr>
          <a:xfrm>
            <a:off x="5690163" y="3557646"/>
            <a:ext cx="11640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Overdose</a:t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Prevention</a:t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11" name="Google Shape;211;p2"/>
          <p:cNvSpPr txBox="1"/>
          <p:nvPr/>
        </p:nvSpPr>
        <p:spPr>
          <a:xfrm>
            <a:off x="7350950" y="3557646"/>
            <a:ext cx="13185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Resources &amp;</a:t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Publications</a:t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212" name="Google Shape;212;p2"/>
          <p:cNvPicPr preferRelativeResize="0"/>
          <p:nvPr/>
        </p:nvPicPr>
        <p:blipFill rotWithShape="1">
          <a:blip r:embed="rId3">
            <a:alphaModFix/>
          </a:blip>
          <a:srcRect b="0" l="0" r="0" t="45992"/>
          <a:stretch/>
        </p:blipFill>
        <p:spPr>
          <a:xfrm>
            <a:off x="-33675" y="4747638"/>
            <a:ext cx="9177673" cy="39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550" y="2602726"/>
            <a:ext cx="729025" cy="7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05948" y="2636025"/>
            <a:ext cx="695750" cy="695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38937" y="2677947"/>
            <a:ext cx="613925" cy="61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56850" y="2677938"/>
            <a:ext cx="647200" cy="6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 rotWithShape="1">
          <a:blip r:embed="rId3">
            <a:alphaModFix/>
          </a:blip>
          <a:srcRect b="0" l="0" r="0" t="45992"/>
          <a:stretch/>
        </p:blipFill>
        <p:spPr>
          <a:xfrm>
            <a:off x="-33675" y="-12"/>
            <a:ext cx="9177673" cy="39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49625" y="2571750"/>
            <a:ext cx="719100" cy="71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"/>
          <p:cNvCxnSpPr/>
          <p:nvPr/>
        </p:nvCxnSpPr>
        <p:spPr>
          <a:xfrm>
            <a:off x="441550" y="3487425"/>
            <a:ext cx="997800" cy="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2"/>
          <p:cNvCxnSpPr/>
          <p:nvPr/>
        </p:nvCxnSpPr>
        <p:spPr>
          <a:xfrm>
            <a:off x="2098600" y="3487425"/>
            <a:ext cx="997800" cy="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2"/>
          <p:cNvCxnSpPr/>
          <p:nvPr/>
        </p:nvCxnSpPr>
        <p:spPr>
          <a:xfrm>
            <a:off x="3960075" y="3487425"/>
            <a:ext cx="997800" cy="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2"/>
          <p:cNvCxnSpPr/>
          <p:nvPr/>
        </p:nvCxnSpPr>
        <p:spPr>
          <a:xfrm>
            <a:off x="5746988" y="3487425"/>
            <a:ext cx="997800" cy="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2"/>
          <p:cNvCxnSpPr/>
          <p:nvPr/>
        </p:nvCxnSpPr>
        <p:spPr>
          <a:xfrm>
            <a:off x="7478588" y="3487425"/>
            <a:ext cx="997800" cy="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u="sng">
                <a:latin typeface="Public Sans Thin"/>
                <a:ea typeface="Public Sans Thin"/>
                <a:cs typeface="Public Sans Thin"/>
                <a:sym typeface="Public Sans Thin"/>
              </a:rPr>
              <a:t>H</a:t>
            </a:r>
            <a:r>
              <a:rPr lang="en-US" sz="3200">
                <a:latin typeface="Public Sans Thin"/>
                <a:ea typeface="Public Sans Thin"/>
                <a:cs typeface="Public Sans Thin"/>
                <a:sym typeface="Public Sans Thin"/>
              </a:rPr>
              <a:t>arm </a:t>
            </a:r>
            <a:r>
              <a:rPr lang="en-US" sz="3200" u="sng">
                <a:latin typeface="Public Sans Thin"/>
                <a:ea typeface="Public Sans Thin"/>
                <a:cs typeface="Public Sans Thin"/>
                <a:sym typeface="Public Sans Thin"/>
              </a:rPr>
              <a:t>R</a:t>
            </a:r>
            <a:r>
              <a:rPr lang="en-US" sz="3200">
                <a:latin typeface="Public Sans Thin"/>
                <a:ea typeface="Public Sans Thin"/>
                <a:cs typeface="Public Sans Thin"/>
                <a:sym typeface="Public Sans Thin"/>
              </a:rPr>
              <a:t>eduction </a:t>
            </a:r>
            <a:endParaRPr/>
          </a:p>
          <a:p>
            <a:pPr indent="0" lvl="0" marL="1143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  <a:t>shifts power and resources </a:t>
            </a:r>
            <a:r>
              <a:rPr lang="en-US" sz="3200">
                <a:latin typeface="Public Sans Thin"/>
                <a:ea typeface="Public Sans Thin"/>
                <a:cs typeface="Public Sans Thin"/>
                <a:sym typeface="Public Sans Thin"/>
              </a:rPr>
              <a:t>to people </a:t>
            </a:r>
            <a:endParaRPr/>
          </a:p>
          <a:p>
            <a:pPr indent="0" lvl="0" marL="1143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latin typeface="Public Sans Thin"/>
                <a:ea typeface="Public Sans Thin"/>
                <a:cs typeface="Public Sans Thin"/>
                <a:sym typeface="Public Sans Thin"/>
              </a:rPr>
              <a:t>and communities most vulnerable to structural violence.</a:t>
            </a:r>
            <a:endParaRPr/>
          </a:p>
        </p:txBody>
      </p:sp>
      <p:sp>
        <p:nvSpPr>
          <p:cNvPr id="350" name="Google Shape;350;p2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We are a </a:t>
            </a:r>
            <a:r>
              <a:rPr lang="en-US">
                <a:solidFill>
                  <a:schemeClr val="dk1"/>
                </a:solidFill>
                <a:highlight>
                  <a:srgbClr val="FFFF00"/>
                </a:highlight>
              </a:rPr>
              <a:t>movement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Signs of </a:t>
            </a:r>
            <a:r>
              <a:rPr lang="en-US" sz="2400">
                <a:solidFill>
                  <a:schemeClr val="dk1"/>
                </a:solidFill>
                <a:highlight>
                  <a:srgbClr val="FFFF00"/>
                </a:highlight>
              </a:rPr>
              <a:t>hope</a:t>
            </a:r>
            <a:endParaRPr sz="2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Signs of </a:t>
            </a:r>
            <a:r>
              <a:rPr lang="en-US" sz="2400">
                <a:solidFill>
                  <a:schemeClr val="dk1"/>
                </a:solidFill>
                <a:highlight>
                  <a:srgbClr val="FFFF00"/>
                </a:highlight>
              </a:rPr>
              <a:t>progress</a:t>
            </a:r>
            <a:endParaRPr sz="2400"/>
          </a:p>
        </p:txBody>
      </p:sp>
      <p:pic>
        <p:nvPicPr>
          <p:cNvPr descr="Image celebrating Austin's investment in harm reduction as an alternative to policing." id="356" name="Google Shape;3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" y="974793"/>
            <a:ext cx="4407860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"/>
          <p:cNvSpPr txBox="1"/>
          <p:nvPr>
            <p:ph type="title"/>
          </p:nvPr>
        </p:nvSpPr>
        <p:spPr>
          <a:xfrm>
            <a:off x="554593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“We come from a tradition of being an </a:t>
            </a:r>
            <a:r>
              <a:rPr lang="en-US" sz="2000">
                <a:solidFill>
                  <a:schemeClr val="dk1"/>
                </a:solidFill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  <a:t>alternative</a:t>
            </a:r>
            <a:r>
              <a:rPr lang="en-US" sz="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 to mainstream systems public health and behavioral health systems, where racism and discrimination are also rampant.</a:t>
            </a:r>
            <a:br>
              <a:rPr lang="en-US" sz="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</a:br>
            <a:br>
              <a:rPr lang="en-US" sz="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</a:br>
            <a:r>
              <a:rPr lang="en-US" sz="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We see a future where cops do not hold this power or wield violence, where people who use drugs are treated with </a:t>
            </a:r>
            <a:r>
              <a:rPr lang="en-US" sz="2000">
                <a:solidFill>
                  <a:schemeClr val="dk1"/>
                </a:solidFill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  <a:t>dignity and respect</a:t>
            </a:r>
            <a:r>
              <a:rPr lang="en-US" sz="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.” </a:t>
            </a:r>
            <a:br>
              <a:rPr lang="en-US" sz="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</a:br>
            <a:br>
              <a:rPr lang="en-US" sz="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</a:br>
            <a:r>
              <a:rPr i="1" lang="en-US" sz="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Joy Rucker</a:t>
            </a:r>
            <a:br>
              <a:rPr i="1" lang="en-US" sz="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</a:br>
            <a:r>
              <a:rPr i="1" lang="en-US" sz="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Former ED, Austin Harm Reduction Alliance</a:t>
            </a:r>
            <a:endParaRPr i="1" sz="2000">
              <a:solidFill>
                <a:schemeClr val="lt1"/>
              </a:solidFill>
              <a:latin typeface="Public Sans Thin"/>
              <a:ea typeface="Public Sans Thin"/>
              <a:cs typeface="Public Sans Thin"/>
              <a:sym typeface="Public Sans Th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US" sz="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(and New Bedford native!)</a:t>
            </a:r>
            <a:br>
              <a:rPr i="1" lang="en-US" sz="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</a:br>
            <a:endParaRPr sz="2000">
              <a:solidFill>
                <a:schemeClr val="lt1"/>
              </a:solidFill>
              <a:latin typeface="Public Sans Thin"/>
              <a:ea typeface="Public Sans Thin"/>
              <a:cs typeface="Public Sans Thin"/>
              <a:sym typeface="Public Sans Th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7" title="NHRC-BrandLaunch-Video-1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39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371" name="Google Shape;3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574" y="-1822434"/>
            <a:ext cx="9201150" cy="703022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8"/>
          <p:cNvSpPr txBox="1"/>
          <p:nvPr/>
        </p:nvSpPr>
        <p:spPr>
          <a:xfrm>
            <a:off x="157164" y="1928423"/>
            <a:ext cx="5236367" cy="193899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The greatest illusion in this world is the </a:t>
            </a:r>
            <a:r>
              <a:rPr b="0" i="0" lang="en-US" sz="4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  <a:t>illusion of separation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"/>
          <p:cNvSpPr txBox="1"/>
          <p:nvPr>
            <p:ph type="ctrTitle"/>
          </p:nvPr>
        </p:nvSpPr>
        <p:spPr>
          <a:xfrm>
            <a:off x="793231" y="1779803"/>
            <a:ext cx="79176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200">
                <a:solidFill>
                  <a:schemeClr val="dk1"/>
                </a:solidFill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  <a:t>#healthnothandcuffs</a:t>
            </a:r>
            <a:br>
              <a:rPr lang="en-US" sz="3200">
                <a:solidFill>
                  <a:schemeClr val="dk1"/>
                </a:solidFill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</a:br>
            <a:r>
              <a:rPr lang="en-US" sz="3200">
                <a:solidFill>
                  <a:schemeClr val="dk1"/>
                </a:solidFill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  <a:t>#communitynotpolicing</a:t>
            </a:r>
            <a:br>
              <a:rPr lang="en-US" sz="3200">
                <a:solidFill>
                  <a:schemeClr val="dk1"/>
                </a:solidFill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</a:br>
            <a:r>
              <a:rPr lang="en-US" sz="3200">
                <a:solidFill>
                  <a:schemeClr val="dk1"/>
                </a:solidFill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  <a:t>#harmreductionsaveslives</a:t>
            </a:r>
            <a:endParaRPr sz="3200">
              <a:solidFill>
                <a:schemeClr val="dk1"/>
              </a:solidFill>
              <a:highlight>
                <a:srgbClr val="FFFF00"/>
              </a:highlight>
              <a:latin typeface="Public Sans Thin"/>
              <a:ea typeface="Public Sans Thin"/>
              <a:cs typeface="Public Sans Thin"/>
              <a:sym typeface="Public Sans Thin"/>
            </a:endParaRPr>
          </a:p>
        </p:txBody>
      </p:sp>
      <p:pic>
        <p:nvPicPr>
          <p:cNvPr id="378" name="Google Shape;37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8361" y="4287524"/>
            <a:ext cx="1460814" cy="63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9"/>
          <p:cNvPicPr preferRelativeResize="0"/>
          <p:nvPr/>
        </p:nvPicPr>
        <p:blipFill rotWithShape="1">
          <a:blip r:embed="rId4">
            <a:alphaModFix/>
          </a:blip>
          <a:srcRect b="-5998" l="0" r="0" t="5999"/>
          <a:stretch/>
        </p:blipFill>
        <p:spPr>
          <a:xfrm>
            <a:off x="-6900" y="-25"/>
            <a:ext cx="9144001" cy="7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9"/>
          <p:cNvSpPr txBox="1"/>
          <p:nvPr>
            <p:ph idx="1" type="subTitle"/>
          </p:nvPr>
        </p:nvSpPr>
        <p:spPr>
          <a:xfrm>
            <a:off x="962225" y="4551600"/>
            <a:ext cx="46623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Public Sans Thin"/>
                <a:ea typeface="Public Sans Thin"/>
                <a:cs typeface="Public Sans Thin"/>
                <a:sym typeface="Public Sans Thin"/>
              </a:rPr>
              <a:t>harmreduction.org</a:t>
            </a:r>
            <a:endParaRPr sz="1000">
              <a:latin typeface="Public Sans Thin"/>
              <a:ea typeface="Public Sans Thin"/>
              <a:cs typeface="Public Sans Thin"/>
              <a:sym typeface="Public Sans Thi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000">
                <a:solidFill>
                  <a:srgbClr val="CCCCCC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Copyright 2020 National Harm Reduction Coalition</a:t>
            </a:r>
            <a:endParaRPr sz="1000">
              <a:solidFill>
                <a:srgbClr val="CCCCCC"/>
              </a:solidFill>
              <a:latin typeface="Public Sans Thin"/>
              <a:ea typeface="Public Sans Thin"/>
              <a:cs typeface="Public Sans Thin"/>
              <a:sym typeface="Public Sans Thin"/>
            </a:endParaRPr>
          </a:p>
        </p:txBody>
      </p:sp>
      <p:sp>
        <p:nvSpPr>
          <p:cNvPr id="381" name="Google Shape;381;p29"/>
          <p:cNvSpPr txBox="1"/>
          <p:nvPr>
            <p:ph idx="1" type="subTitle"/>
          </p:nvPr>
        </p:nvSpPr>
        <p:spPr>
          <a:xfrm>
            <a:off x="962225" y="3413835"/>
            <a:ext cx="78225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en-US" sz="1400"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en-US" sz="1400">
                <a:latin typeface="Proxima Nova"/>
                <a:ea typeface="Proxima Nova"/>
                <a:cs typeface="Proxima Nova"/>
                <a:sym typeface="Proxima Nova"/>
              </a:rPr>
              <a:t>Monique Tula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en-US" sz="1400">
                <a:latin typeface="Proxima Nova"/>
                <a:ea typeface="Proxima Nova"/>
                <a:cs typeface="Proxima Nova"/>
                <a:sym typeface="Proxima Nova"/>
              </a:rPr>
              <a:t>Executive Director</a:t>
            </a:r>
            <a:endParaRPr b="1" sz="1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400">
                <a:latin typeface="Public Sans"/>
                <a:ea typeface="Public Sans"/>
                <a:cs typeface="Public Sans"/>
                <a:sym typeface="Public Sans"/>
              </a:rPr>
              <a:t>tula@harmreduction.org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>
            <p:ph type="title"/>
          </p:nvPr>
        </p:nvSpPr>
        <p:spPr>
          <a:xfrm>
            <a:off x="68813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“WE CAN KEEP YOU ALIVE LONG ENOUGH TO GET COVID”</a:t>
            </a:r>
            <a:br>
              <a:rPr lang="en-US"/>
            </a:br>
            <a:br>
              <a:rPr lang="en-US"/>
            </a:br>
            <a:r>
              <a:rPr lang="en-US" sz="2800">
                <a:highlight>
                  <a:srgbClr val="FFFF00"/>
                </a:highlight>
              </a:rPr>
              <a:t>-syringe service program </a:t>
            </a:r>
            <a:br>
              <a:rPr lang="en-US" sz="2800">
                <a:highlight>
                  <a:srgbClr val="FFFF00"/>
                </a:highlight>
              </a:rPr>
            </a:br>
            <a:r>
              <a:rPr lang="en-US" sz="2800">
                <a:highlight>
                  <a:srgbClr val="FFFF00"/>
                </a:highlight>
              </a:rPr>
              <a:t>executive director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Poll question</a:t>
            </a:r>
            <a:endParaRPr/>
          </a:p>
        </p:txBody>
      </p:sp>
      <p:sp>
        <p:nvSpPr>
          <p:cNvPr id="234" name="Google Shape;234;p8"/>
          <p:cNvSpPr txBox="1"/>
          <p:nvPr/>
        </p:nvSpPr>
        <p:spPr>
          <a:xfrm>
            <a:off x="382975" y="2459257"/>
            <a:ext cx="6910800" cy="10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 Light"/>
              <a:buAutoNum type="alphaUcParenR"/>
            </a:pPr>
            <a:r>
              <a:rPr b="0" i="0" lang="en-US" sz="1600" u="none" cap="none" strike="noStrike">
                <a:solidFill>
                  <a:srgbClr val="666666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5 billion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ubik Light"/>
              <a:buAutoNum type="alphaUcParenR"/>
            </a:pPr>
            <a:r>
              <a:rPr b="0" i="0" lang="en-US" sz="1600" u="none" cap="none" strike="noStrike">
                <a:solidFill>
                  <a:srgbClr val="666666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100 billion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Rubik Light"/>
              <a:buAutoNum type="alphaUcParenR"/>
            </a:pPr>
            <a:r>
              <a:rPr b="0" i="0" lang="en-US" sz="1600" u="none" cap="none" strike="noStrike">
                <a:solidFill>
                  <a:srgbClr val="666666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1 trillion</a:t>
            </a:r>
            <a:endParaRPr b="0" i="0" sz="1600" u="none" cap="none" strike="noStrike">
              <a:solidFill>
                <a:srgbClr val="666666"/>
              </a:solidFill>
              <a:latin typeface="Public Sans Thin"/>
              <a:ea typeface="Public Sans Thin"/>
              <a:cs typeface="Public Sans Thin"/>
              <a:sym typeface="Public Sans Thin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382975" y="1413800"/>
            <a:ext cx="8026734" cy="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Rubik Ligh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ubik Light"/>
                <a:ea typeface="Rubik Light"/>
                <a:cs typeface="Rubik Light"/>
                <a:sym typeface="Rubik Light"/>
              </a:rPr>
              <a:t>How much money has the United States spent on the war on drugs since 1971?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Diminishing life expectancy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382975" y="1413799"/>
            <a:ext cx="8382405" cy="8221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Rubik Ligh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Rubik Light"/>
                <a:ea typeface="Rubik Light"/>
                <a:cs typeface="Rubik Light"/>
                <a:sym typeface="Rubik Light"/>
              </a:rPr>
              <a:t>Longest sustained decline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ubik Light"/>
                <a:ea typeface="Rubik Light"/>
                <a:cs typeface="Rubik Light"/>
                <a:sym typeface="Rubik Light"/>
              </a:rPr>
              <a:t>in expected life span in more than a century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9"/>
          <p:cNvSpPr txBox="1"/>
          <p:nvPr>
            <p:ph idx="1" type="body"/>
          </p:nvPr>
        </p:nvSpPr>
        <p:spPr>
          <a:xfrm>
            <a:off x="533375" y="2235997"/>
            <a:ext cx="65892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500">
                <a:solidFill>
                  <a:srgbClr val="666666"/>
                </a:solidFill>
                <a:latin typeface="Public Sans"/>
                <a:ea typeface="Public Sans"/>
                <a:cs typeface="Public Sans"/>
                <a:sym typeface="Public Sans"/>
              </a:rPr>
              <a:t>Escalating suicides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-US" sz="1500">
                <a:solidFill>
                  <a:srgbClr val="666666"/>
                </a:solidFill>
                <a:latin typeface="Public Sans"/>
                <a:ea typeface="Public Sans"/>
                <a:cs typeface="Public Sans"/>
                <a:sym typeface="Public Sans"/>
              </a:rPr>
              <a:t>Overdose crisis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b="1" lang="en-US" sz="1500">
                <a:solidFill>
                  <a:srgbClr val="666666"/>
                </a:solidFill>
                <a:latin typeface="Public Sans"/>
                <a:ea typeface="Public Sans"/>
                <a:cs typeface="Public Sans"/>
                <a:sym typeface="Public Sans"/>
              </a:rPr>
              <a:t>How will COVID-19 impact life expectancy?</a:t>
            </a:r>
            <a:endParaRPr sz="1500">
              <a:solidFill>
                <a:srgbClr val="666666"/>
              </a:solidFill>
              <a:latin typeface="Public Sans Thin"/>
              <a:ea typeface="Public Sans Thin"/>
              <a:cs typeface="Public Sans Thin"/>
              <a:sym typeface="Public Sans Th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COVID complicated the response</a:t>
            </a: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147181" y="1435231"/>
            <a:ext cx="4498410" cy="729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Rubik Ligh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Rubik Light"/>
                <a:ea typeface="Rubik Light"/>
                <a:cs typeface="Rubik Light"/>
                <a:sym typeface="Rubik Light"/>
              </a:rPr>
              <a:t>OD fatalities are rising across the 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 txBox="1"/>
          <p:nvPr>
            <p:ph idx="1" type="body"/>
          </p:nvPr>
        </p:nvSpPr>
        <p:spPr>
          <a:xfrm>
            <a:off x="404398" y="2115600"/>
            <a:ext cx="36261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500">
                <a:solidFill>
                  <a:srgbClr val="666666"/>
                </a:solidFill>
                <a:latin typeface="Public Sans"/>
                <a:ea typeface="Public Sans"/>
                <a:cs typeface="Public Sans"/>
                <a:sym typeface="Public Sans"/>
              </a:rPr>
              <a:t>Social isolation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-US" sz="1500">
                <a:solidFill>
                  <a:srgbClr val="666666"/>
                </a:solidFill>
                <a:latin typeface="Public Sans"/>
                <a:ea typeface="Public Sans"/>
                <a:cs typeface="Public Sans"/>
                <a:sym typeface="Public Sans"/>
              </a:rPr>
              <a:t>Restricted in-person treatment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-US" sz="1500">
                <a:solidFill>
                  <a:srgbClr val="666666"/>
                </a:solidFill>
                <a:latin typeface="Public Sans"/>
                <a:ea typeface="Public Sans"/>
                <a:cs typeface="Public Sans"/>
                <a:sym typeface="Public Sans"/>
              </a:rPr>
              <a:t>“Virtual” tx and support limited to people with access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b="1" lang="en-US" sz="1500">
                <a:solidFill>
                  <a:srgbClr val="666666"/>
                </a:solidFill>
                <a:latin typeface="Public Sans"/>
                <a:ea typeface="Public Sans"/>
                <a:cs typeface="Public Sans"/>
                <a:sym typeface="Public Sans"/>
              </a:rPr>
              <a:t>Syringe service and naloxone distribution programs already at capacity</a:t>
            </a:r>
            <a:endParaRPr sz="1500">
              <a:solidFill>
                <a:srgbClr val="666666"/>
              </a:solidFill>
              <a:latin typeface="Public Sans Thin"/>
              <a:ea typeface="Public Sans Thin"/>
              <a:cs typeface="Public Sans Thin"/>
              <a:sym typeface="Public Sans Thin"/>
            </a:endParaRPr>
          </a:p>
        </p:txBody>
      </p:sp>
      <p:pic>
        <p:nvPicPr>
          <p:cNvPr id="250" name="Google Shape;250;p10"/>
          <p:cNvPicPr preferRelativeResize="0"/>
          <p:nvPr/>
        </p:nvPicPr>
        <p:blipFill rotWithShape="1">
          <a:blip r:embed="rId3">
            <a:alphaModFix/>
          </a:blip>
          <a:srcRect b="12786" l="27735" r="28828" t="18702"/>
          <a:stretch/>
        </p:blipFill>
        <p:spPr>
          <a:xfrm>
            <a:off x="4645591" y="1053710"/>
            <a:ext cx="4498409" cy="394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>
            <p:ph type="title"/>
          </p:nvPr>
        </p:nvSpPr>
        <p:spPr>
          <a:xfrm>
            <a:off x="440288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STIGMA &amp; COLLECTIVE </a:t>
            </a:r>
            <a:r>
              <a:rPr lang="en-US">
                <a:highlight>
                  <a:srgbClr val="FFFF00"/>
                </a:highlight>
              </a:rPr>
              <a:t>TRAUMA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/>
              <a:t>Stigma</a:t>
            </a:r>
            <a:endParaRPr/>
          </a:p>
        </p:txBody>
      </p:sp>
      <p:sp>
        <p:nvSpPr>
          <p:cNvPr id="261" name="Google Shape;261;p12"/>
          <p:cNvSpPr txBox="1"/>
          <p:nvPr>
            <p:ph idx="1" type="body"/>
          </p:nvPr>
        </p:nvSpPr>
        <p:spPr>
          <a:xfrm>
            <a:off x="437906" y="1277276"/>
            <a:ext cx="8054930" cy="33354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2"/>
                </a:solidFill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  <a:t>Darwinism:</a:t>
            </a:r>
            <a:r>
              <a:rPr lang="en-US" sz="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 “Stop caring about the opioid crisis because the only people dying are weak and ‘deserve’ to die.”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>
              <a:solidFill>
                <a:schemeClr val="dk2"/>
              </a:solidFill>
              <a:latin typeface="Public Sans Thin"/>
              <a:ea typeface="Public Sans Thin"/>
              <a:cs typeface="Public Sans Thin"/>
              <a:sym typeface="Public Sans Thin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2"/>
                </a:solidFill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  <a:t>Lacking willpower:</a:t>
            </a:r>
            <a:r>
              <a:rPr lang="en-US" sz="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 “Methadone is just a crutch.” 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chemeClr val="dk2"/>
              </a:solidFill>
              <a:latin typeface="Public Sans Thin"/>
              <a:ea typeface="Public Sans Thin"/>
              <a:cs typeface="Public Sans Thin"/>
              <a:sym typeface="Public Sans Thin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2"/>
                </a:solidFill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  <a:t>Ungodly: </a:t>
            </a:r>
            <a:r>
              <a:rPr lang="en-US" sz="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“Addiction is a moral failing.” 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chemeClr val="dk2"/>
              </a:solidFill>
              <a:latin typeface="Public Sans Thin"/>
              <a:ea typeface="Public Sans Thin"/>
              <a:cs typeface="Public Sans Thin"/>
              <a:sym typeface="Public Sans Thin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2"/>
                </a:solidFill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  <a:t>Just say no: </a:t>
            </a:r>
            <a:r>
              <a:rPr lang="en-US" sz="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“They won’t change until they hit rock bottom.”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chemeClr val="dk2"/>
              </a:solidFill>
              <a:latin typeface="Public Sans Thin"/>
              <a:ea typeface="Public Sans Thin"/>
              <a:cs typeface="Public Sans Thin"/>
              <a:sym typeface="Public Sans Thin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2"/>
                </a:solidFill>
                <a:highlight>
                  <a:srgbClr val="FFFF00"/>
                </a:highlight>
                <a:latin typeface="Public Sans Thin"/>
                <a:ea typeface="Public Sans Thin"/>
                <a:cs typeface="Public Sans Thin"/>
                <a:sym typeface="Public Sans Thin"/>
              </a:rPr>
              <a:t>NIMBY-ism:</a:t>
            </a:r>
            <a:r>
              <a:rPr lang="en-US" sz="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 “Why do they have to live in my neighborhood?”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3"/>
          <p:cNvGrpSpPr/>
          <p:nvPr/>
        </p:nvGrpSpPr>
        <p:grpSpPr>
          <a:xfrm>
            <a:off x="311700" y="1046018"/>
            <a:ext cx="7042179" cy="4038600"/>
            <a:chOff x="1333909" y="1150144"/>
            <a:chExt cx="6088411" cy="3641433"/>
          </a:xfrm>
        </p:grpSpPr>
        <p:pic>
          <p:nvPicPr>
            <p:cNvPr id="267" name="Google Shape;26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33909" y="1150144"/>
              <a:ext cx="6088411" cy="3641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13"/>
            <p:cNvSpPr txBox="1"/>
            <p:nvPr/>
          </p:nvSpPr>
          <p:spPr>
            <a:xfrm>
              <a:off x="1520180" y="2790182"/>
              <a:ext cx="1416059" cy="1714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en-US" sz="750" u="none" cap="none" strike="noStrike">
                  <a:solidFill>
                    <a:srgbClr val="000000"/>
                  </a:solidFill>
                  <a:latin typeface="Bilbo"/>
                  <a:ea typeface="Bilbo"/>
                  <a:cs typeface="Bilbo"/>
                  <a:sym typeface="Bilbo"/>
                </a:rPr>
                <a:t>(________________)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3"/>
            <p:cNvSpPr txBox="1"/>
            <p:nvPr/>
          </p:nvSpPr>
          <p:spPr>
            <a:xfrm>
              <a:off x="2708901" y="2571750"/>
              <a:ext cx="506739" cy="1714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t/>
              </a:r>
              <a:endParaRPr b="0" i="0" sz="750" u="none" cap="none" strike="noStrike">
                <a:solidFill>
                  <a:srgbClr val="000000"/>
                </a:solidFill>
                <a:latin typeface="Bilbo"/>
                <a:ea typeface="Bilbo"/>
                <a:cs typeface="Bilbo"/>
                <a:sym typeface="Bilbo"/>
              </a:endParaRPr>
            </a:p>
          </p:txBody>
        </p:sp>
      </p:grpSp>
      <p:sp>
        <p:nvSpPr>
          <p:cNvPr id="270" name="Google Shape;270;p1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/>
              <a:t>Stigma</a:t>
            </a:r>
            <a:endParaRPr/>
          </a:p>
        </p:txBody>
      </p:sp>
      <p:sp>
        <p:nvSpPr>
          <p:cNvPr id="271" name="Google Shape;271;p13"/>
          <p:cNvSpPr/>
          <p:nvPr/>
        </p:nvSpPr>
        <p:spPr>
          <a:xfrm>
            <a:off x="527151" y="4743202"/>
            <a:ext cx="4005072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F7F7F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Image Credit: wisewisconsin.org/blog/what-is-stigma/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2020-09-11T02:30:21Z</dcterms:created>
  <dc:creator>Monique Tula</dc:creator>
</cp:coreProperties>
</file>