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7.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charts/chart3.xml" ContentType="application/vnd.openxmlformats-officedocument.drawingml.chart+xml"/>
  <Override PartName="/ppt/tags/tag60.xml" ContentType="application/vnd.openxmlformats-officedocument.presentationml.tags+xml"/>
  <Override PartName="/ppt/tags/tag6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797" r:id="rId2"/>
    <p:sldMasterId id="2147483822" r:id="rId3"/>
    <p:sldMasterId id="2147483830" r:id="rId4"/>
    <p:sldMasterId id="2147483842" r:id="rId5"/>
    <p:sldMasterId id="2147483850" r:id="rId6"/>
    <p:sldMasterId id="2147483863" r:id="rId7"/>
    <p:sldMasterId id="2147483648" r:id="rId8"/>
    <p:sldMasterId id="2147483660" r:id="rId9"/>
    <p:sldMasterId id="2147483865" r:id="rId10"/>
  </p:sldMasterIdLst>
  <p:notesMasterIdLst>
    <p:notesMasterId r:id="rId46"/>
  </p:notesMasterIdLst>
  <p:handoutMasterIdLst>
    <p:handoutMasterId r:id="rId47"/>
  </p:handoutMasterIdLst>
  <p:sldIdLst>
    <p:sldId id="1584" r:id="rId11"/>
    <p:sldId id="1510" r:id="rId12"/>
    <p:sldId id="1582" r:id="rId13"/>
    <p:sldId id="1578" r:id="rId14"/>
    <p:sldId id="1579" r:id="rId15"/>
    <p:sldId id="1580" r:id="rId16"/>
    <p:sldId id="1581" r:id="rId17"/>
    <p:sldId id="1583" r:id="rId18"/>
    <p:sldId id="1586" r:id="rId19"/>
    <p:sldId id="1587" r:id="rId20"/>
    <p:sldId id="1588" r:id="rId21"/>
    <p:sldId id="1589" r:id="rId22"/>
    <p:sldId id="1590" r:id="rId23"/>
    <p:sldId id="1591" r:id="rId24"/>
    <p:sldId id="1592" r:id="rId25"/>
    <p:sldId id="1593" r:id="rId26"/>
    <p:sldId id="1594" r:id="rId27"/>
    <p:sldId id="1595" r:id="rId28"/>
    <p:sldId id="1596" r:id="rId29"/>
    <p:sldId id="1597" r:id="rId30"/>
    <p:sldId id="1598" r:id="rId31"/>
    <p:sldId id="1599" r:id="rId32"/>
    <p:sldId id="1600" r:id="rId33"/>
    <p:sldId id="1601" r:id="rId34"/>
    <p:sldId id="1602" r:id="rId35"/>
    <p:sldId id="1603" r:id="rId36"/>
    <p:sldId id="1604" r:id="rId37"/>
    <p:sldId id="1605" r:id="rId38"/>
    <p:sldId id="1606" r:id="rId39"/>
    <p:sldId id="1607" r:id="rId40"/>
    <p:sldId id="1608" r:id="rId41"/>
    <p:sldId id="1609" r:id="rId42"/>
    <p:sldId id="1610" r:id="rId43"/>
    <p:sldId id="1611" r:id="rId44"/>
    <p:sldId id="1585" r:id="rId45"/>
  </p:sldIdLst>
  <p:sldSz cx="12192000" cy="6858000"/>
  <p:notesSz cx="7023100" cy="93091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0F9MN1" initials="D" lastIdx="2" clrIdx="6">
    <p:extLst>
      <p:ext uri="{19B8F6BF-5375-455C-9EA6-DF929625EA0E}">
        <p15:presenceInfo xmlns:p15="http://schemas.microsoft.com/office/powerpoint/2012/main" userId="S-1-5-21-1013449540-720069183-311576647-212209" providerId="AD"/>
      </p:ext>
    </p:extLst>
  </p:cmAuthor>
  <p:cmAuthor id="1" name="Kate Walsh" initials="" lastIdx="3" clrIdx="0"/>
  <p:cmAuthor id="8" name="Hebel, Shane" initials="HS" lastIdx="1" clrIdx="7">
    <p:extLst>
      <p:ext uri="{19B8F6BF-5375-455C-9EA6-DF929625EA0E}">
        <p15:presenceInfo xmlns:p15="http://schemas.microsoft.com/office/powerpoint/2012/main" userId="S-1-5-21-1013449540-720069183-311576647-255656" providerId="AD"/>
      </p:ext>
    </p:extLst>
  </p:cmAuthor>
  <p:cmAuthor id="2" name="Shannon, Melissa" initials="SM" lastIdx="4" clrIdx="1"/>
  <p:cmAuthor id="3" name="Lee, Yun-Ting" initials="LY" lastIdx="1" clrIdx="2">
    <p:extLst>
      <p:ext uri="{19B8F6BF-5375-455C-9EA6-DF929625EA0E}">
        <p15:presenceInfo xmlns:p15="http://schemas.microsoft.com/office/powerpoint/2012/main" userId="S-1-5-21-1013449540-720069183-311576647-210962" providerId="AD"/>
      </p:ext>
    </p:extLst>
  </p:cmAuthor>
  <p:cmAuthor id="4" name="Mendez-Escobar, Elena" initials="ME" lastIdx="1" clrIdx="3">
    <p:extLst>
      <p:ext uri="{19B8F6BF-5375-455C-9EA6-DF929625EA0E}">
        <p15:presenceInfo xmlns:p15="http://schemas.microsoft.com/office/powerpoint/2012/main" userId="S-1-5-21-1013449540-720069183-311576647-246313" providerId="AD"/>
      </p:ext>
    </p:extLst>
  </p:cmAuthor>
  <p:cmAuthor id="5" name="Komaromy, Miriam" initials="KM" lastIdx="4" clrIdx="4">
    <p:extLst>
      <p:ext uri="{19B8F6BF-5375-455C-9EA6-DF929625EA0E}">
        <p15:presenceInfo xmlns:p15="http://schemas.microsoft.com/office/powerpoint/2012/main" userId="S-1-5-21-1013449540-720069183-311576647-228857" providerId="AD"/>
      </p:ext>
    </p:extLst>
  </p:cmAuthor>
  <p:cmAuthor id="6" name="Tomanovich, Mary" initials="TM" lastIdx="1" clrIdx="5">
    <p:extLst>
      <p:ext uri="{19B8F6BF-5375-455C-9EA6-DF929625EA0E}">
        <p15:presenceInfo xmlns:p15="http://schemas.microsoft.com/office/powerpoint/2012/main" userId="S::mary.tomanovich@bmc.org::cd2afbb5-b7c0-4b2b-9324-2d653c454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88A"/>
    <a:srgbClr val="7DD4BB"/>
    <a:srgbClr val="F7F7F7"/>
    <a:srgbClr val="00437B"/>
    <a:srgbClr val="F8BF56"/>
    <a:srgbClr val="003300"/>
    <a:srgbClr val="006C90"/>
    <a:srgbClr val="FF7C5B"/>
    <a:srgbClr val="529BFA"/>
    <a:srgbClr val="B59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0" autoAdjust="0"/>
    <p:restoredTop sz="93515" autoAdjust="0"/>
  </p:normalViewPr>
  <p:slideViewPr>
    <p:cSldViewPr snapToGrid="0">
      <p:cViewPr>
        <p:scale>
          <a:sx n="86" d="100"/>
          <a:sy n="86" d="100"/>
        </p:scale>
        <p:origin x="379" y="48"/>
      </p:cViewPr>
      <p:guideLst>
        <p:guide pos="3840"/>
        <p:guide orient="horz" pos="2160"/>
      </p:guideLst>
    </p:cSldViewPr>
  </p:slideViewPr>
  <p:notesTextViewPr>
    <p:cViewPr>
      <p:scale>
        <a:sx n="1" d="1"/>
        <a:sy n="1" d="1"/>
      </p:scale>
      <p:origin x="0" y="0"/>
    </p:cViewPr>
  </p:notesTextViewPr>
  <p:sorterViewPr>
    <p:cViewPr varScale="1">
      <p:scale>
        <a:sx n="1" d="1"/>
        <a:sy n="1" d="1"/>
      </p:scale>
      <p:origin x="0" y="-570"/>
    </p:cViewPr>
  </p:sorterViewPr>
  <p:notesViewPr>
    <p:cSldViewPr snapToGrid="0">
      <p:cViewPr varScale="1">
        <p:scale>
          <a:sx n="84" d="100"/>
          <a:sy n="84" d="100"/>
        </p:scale>
        <p:origin x="378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12195121951219"/>
          <c:y val="2.1987315010570822E-2"/>
          <c:w val="0.56975609756097556"/>
          <c:h val="0.95602536997885834"/>
        </c:manualLayout>
      </c:layout>
      <c:barChart>
        <c:barDir val="bar"/>
        <c:grouping val="stacked"/>
        <c:varyColors val="0"/>
        <c:ser>
          <c:idx val="0"/>
          <c:order val="0"/>
          <c:spPr>
            <a:solidFill>
              <a:schemeClr val="accent6"/>
            </a:solidFill>
            <a:ln>
              <a:noFill/>
            </a:ln>
          </c:spPr>
          <c:invertIfNegative val="0"/>
          <c:dLbls>
            <c:dLbl>
              <c:idx val="0"/>
              <c:layout>
                <c:manualLayout>
                  <c:x val="0.22975609756097562"/>
                  <c:y val="1.2684989429175475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4FC-49B1-953A-54F12C09EE93}"/>
                </c:ext>
              </c:extLst>
            </c:dLbl>
            <c:dLbl>
              <c:idx val="1"/>
              <c:layout>
                <c:manualLayout>
                  <c:x val="0.21707317073170732"/>
                  <c:y val="1.2684989429175475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4FC-49B1-953A-54F12C09EE93}"/>
                </c:ext>
              </c:extLst>
            </c:dLbl>
            <c:dLbl>
              <c:idx val="2"/>
              <c:layout>
                <c:manualLayout>
                  <c:x val="0.16"/>
                  <c:y val="1.2684989429175475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4FC-49B1-953A-54F12C09EE93}"/>
                </c:ext>
              </c:extLst>
            </c:dLbl>
            <c:dLbl>
              <c:idx val="3"/>
              <c:layout>
                <c:manualLayout>
                  <c:x val="0.15170731707317073"/>
                  <c:y val="1.2684989429175475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4FC-49B1-953A-54F12C09EE93}"/>
                </c:ext>
              </c:extLst>
            </c:dLbl>
            <c:dLbl>
              <c:idx val="4"/>
              <c:layout>
                <c:manualLayout>
                  <c:x val="0.13219512195121952"/>
                  <c:y val="1.2684989429175475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4FC-49B1-953A-54F12C09EE93}"/>
                </c:ext>
              </c:extLst>
            </c:dLbl>
            <c:dLbl>
              <c:idx val="5"/>
              <c:layout>
                <c:manualLayout>
                  <c:x val="9.8536585365853663E-2"/>
                  <c:y val="1.2684989429175475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4FC-49B1-953A-54F12C09EE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38.1</c:v>
                </c:pt>
                <c:pt idx="1">
                  <c:v>34.5</c:v>
                </c:pt>
                <c:pt idx="2">
                  <c:v>18.600000000000001</c:v>
                </c:pt>
                <c:pt idx="3">
                  <c:v>16.400000000000002</c:v>
                </c:pt>
                <c:pt idx="4">
                  <c:v>11.5</c:v>
                </c:pt>
                <c:pt idx="5">
                  <c:v>5.8000000000000007</c:v>
                </c:pt>
              </c:numCache>
            </c:numRef>
          </c:val>
          <c:extLst>
            <c:ext xmlns:c16="http://schemas.microsoft.com/office/drawing/2014/chart" uri="{C3380CC4-5D6E-409C-BE32-E72D297353CC}">
              <c16:uniqueId val="{00000006-14FC-49B1-953A-54F12C09EE93}"/>
            </c:ext>
          </c:extLst>
        </c:ser>
        <c:dLbls>
          <c:showLegendKey val="0"/>
          <c:showVal val="0"/>
          <c:showCatName val="0"/>
          <c:showSerName val="0"/>
          <c:showPercent val="0"/>
          <c:showBubbleSize val="0"/>
        </c:dLbls>
        <c:gapWidth val="80"/>
        <c:overlap val="100"/>
        <c:axId val="236867056"/>
        <c:axId val="236867616"/>
      </c:barChart>
      <c:catAx>
        <c:axId val="23686705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236867616"/>
        <c:crosses val="min"/>
        <c:auto val="0"/>
        <c:lblAlgn val="ctr"/>
        <c:lblOffset val="100"/>
        <c:noMultiLvlLbl val="0"/>
      </c:catAx>
      <c:valAx>
        <c:axId val="236867616"/>
        <c:scaling>
          <c:orientation val="minMax"/>
          <c:max val="79"/>
          <c:min val="0"/>
        </c:scaling>
        <c:delete val="1"/>
        <c:axPos val="t"/>
        <c:numFmt formatCode="General" sourceLinked="1"/>
        <c:majorTickMark val="out"/>
        <c:minorTickMark val="none"/>
        <c:tickLblPos val="nextTo"/>
        <c:crossAx val="23686705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24390243902439"/>
          <c:y val="2.5341130604288498E-2"/>
          <c:w val="0.61951219512195121"/>
          <c:h val="0.94931773879142289"/>
        </c:manualLayout>
      </c:layout>
      <c:barChart>
        <c:barDir val="bar"/>
        <c:grouping val="stacked"/>
        <c:varyColors val="0"/>
        <c:ser>
          <c:idx val="0"/>
          <c:order val="0"/>
          <c:spPr>
            <a:solidFill>
              <a:schemeClr val="accent6"/>
            </a:solidFill>
            <a:ln>
              <a:noFill/>
            </a:ln>
          </c:spPr>
          <c:invertIfNegative val="0"/>
          <c:dLbls>
            <c:dLbl>
              <c:idx val="0"/>
              <c:layout>
                <c:manualLayout>
                  <c:x val="0.20390243902439023"/>
                  <c:y val="1.4619883040935672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F9B-42E6-B04D-81BD0251865A}"/>
                </c:ext>
              </c:extLst>
            </c:dLbl>
            <c:dLbl>
              <c:idx val="1"/>
              <c:layout>
                <c:manualLayout>
                  <c:x val="0.16682926829268294"/>
                  <c:y val="1.4619883040935672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F9B-42E6-B04D-81BD0251865A}"/>
                </c:ext>
              </c:extLst>
            </c:dLbl>
            <c:dLbl>
              <c:idx val="2"/>
              <c:layout>
                <c:manualLayout>
                  <c:x val="0.16682926829268294"/>
                  <c:y val="1.4619883040935672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F9B-42E6-B04D-81BD0251865A}"/>
                </c:ext>
              </c:extLst>
            </c:dLbl>
            <c:dLbl>
              <c:idx val="3"/>
              <c:layout>
                <c:manualLayout>
                  <c:x val="8.4878048780487811E-2"/>
                  <c:y val="1.4619883040935672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F9B-42E6-B04D-81BD0251865A}"/>
                </c:ext>
              </c:extLst>
            </c:dLbl>
            <c:dLbl>
              <c:idx val="4"/>
              <c:layout>
                <c:manualLayout>
                  <c:x val="8.2926829268292687E-2"/>
                  <c:y val="1.4619883040935672E-3"/>
                </c:manualLayout>
              </c:layout>
              <c:numFmt formatCode="#,##0.0&quot;%&quot;;&quot;-&quot;#,##0.0&quot;%&quot;" sourceLinked="0"/>
              <c:spPr>
                <a:noFill/>
                <a:ln>
                  <a:noFill/>
                </a:ln>
              </c:spPr>
              <c:txPr>
                <a:bodyPr wrap="none"/>
                <a:lstStyle/>
                <a:p>
                  <a:pPr>
                    <a:defRPr sz="14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F9B-42E6-B04D-81BD025186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28.299999999999997</c:v>
                </c:pt>
                <c:pt idx="1">
                  <c:v>19</c:v>
                </c:pt>
                <c:pt idx="2">
                  <c:v>19</c:v>
                </c:pt>
                <c:pt idx="3">
                  <c:v>1.7999999999999998</c:v>
                </c:pt>
                <c:pt idx="4">
                  <c:v>1.3</c:v>
                </c:pt>
              </c:numCache>
            </c:numRef>
          </c:val>
          <c:extLst>
            <c:ext xmlns:c16="http://schemas.microsoft.com/office/drawing/2014/chart" uri="{C3380CC4-5D6E-409C-BE32-E72D297353CC}">
              <c16:uniqueId val="{00000005-EF9B-42E6-B04D-81BD0251865A}"/>
            </c:ext>
          </c:extLst>
        </c:ser>
        <c:dLbls>
          <c:showLegendKey val="0"/>
          <c:showVal val="0"/>
          <c:showCatName val="0"/>
          <c:showSerName val="0"/>
          <c:showPercent val="0"/>
          <c:showBubbleSize val="0"/>
        </c:dLbls>
        <c:gapWidth val="80"/>
        <c:overlap val="100"/>
        <c:axId val="281685792"/>
        <c:axId val="281686352"/>
      </c:barChart>
      <c:catAx>
        <c:axId val="28168579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281686352"/>
        <c:crosses val="min"/>
        <c:auto val="0"/>
        <c:lblAlgn val="ctr"/>
        <c:lblOffset val="100"/>
        <c:noMultiLvlLbl val="0"/>
      </c:catAx>
      <c:valAx>
        <c:axId val="281686352"/>
        <c:scaling>
          <c:orientation val="minMax"/>
          <c:max val="79"/>
          <c:min val="0"/>
        </c:scaling>
        <c:delete val="1"/>
        <c:axPos val="t"/>
        <c:numFmt formatCode="General" sourceLinked="1"/>
        <c:majorTickMark val="out"/>
        <c:minorTickMark val="none"/>
        <c:tickLblPos val="nextTo"/>
        <c:crossAx val="28168579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140401146131804E-2"/>
          <c:y val="2.0925553319919517E-2"/>
          <c:w val="0.80114613180515759"/>
          <c:h val="0.95814889336016096"/>
        </c:manualLayout>
      </c:layout>
      <c:barChart>
        <c:barDir val="col"/>
        <c:grouping val="stacked"/>
        <c:varyColors val="0"/>
        <c:ser>
          <c:idx val="0"/>
          <c:order val="0"/>
          <c:spPr>
            <a:solidFill>
              <a:srgbClr val="4C6C9C"/>
            </a:solidFill>
            <a:ln w="3175" algn="ctr">
              <a:solidFill>
                <a:schemeClr val="tx1"/>
              </a:solidFill>
              <a:prstDash val="solid"/>
            </a:ln>
          </c:spPr>
          <c:invertIfNegative val="0"/>
          <c:dLbls>
            <c:dLbl>
              <c:idx val="0"/>
              <c:layout>
                <c:manualLayout>
                  <c:x val="0"/>
                  <c:y val="-1.6096579476861167E-3"/>
                </c:manualLayout>
              </c:layout>
              <c:numFmt formatCode="#,##0&quot;%&quot;;&quot;-&quot;#,##0&quot;%&quot;" sourceLinked="0"/>
              <c:spPr>
                <a:noFill/>
                <a:ln>
                  <a:noFill/>
                </a:ln>
              </c:spPr>
              <c:txPr>
                <a:bodyPr wrap="none"/>
                <a:lstStyle/>
                <a:p>
                  <a:pPr>
                    <a:defRPr sz="1600">
                      <a:solidFill>
                        <a:schemeClr val="bg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77C-4E37-A6AF-18D6BF5B3B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38.938053097345133</c:v>
                </c:pt>
              </c:numCache>
            </c:numRef>
          </c:val>
          <c:extLst>
            <c:ext xmlns:c16="http://schemas.microsoft.com/office/drawing/2014/chart" uri="{C3380CC4-5D6E-409C-BE32-E72D297353CC}">
              <c16:uniqueId val="{00000001-877C-4E37-A6AF-18D6BF5B3B29}"/>
            </c:ext>
          </c:extLst>
        </c:ser>
        <c:ser>
          <c:idx val="1"/>
          <c:order val="1"/>
          <c:spPr>
            <a:solidFill>
              <a:srgbClr val="9DB1CF"/>
            </a:solidFill>
            <a:ln w="3175" algn="ctr">
              <a:solidFill>
                <a:schemeClr val="tx1"/>
              </a:solidFill>
              <a:prstDash val="solid"/>
            </a:ln>
          </c:spPr>
          <c:invertIfNegative val="0"/>
          <c:dLbls>
            <c:dLbl>
              <c:idx val="0"/>
              <c:layout>
                <c:manualLayout>
                  <c:x val="0"/>
                  <c:y val="-1.6096579476861167E-3"/>
                </c:manualLayout>
              </c:layout>
              <c:numFmt formatCode="#,##0&quot;%&quot;;&quot;-&quot;#,##0&quot;%&quot;" sourceLinked="0"/>
              <c:spPr>
                <a:noFill/>
                <a:ln>
                  <a:noFill/>
                </a:ln>
              </c:spPr>
              <c:txPr>
                <a:bodyPr wrap="none"/>
                <a:lstStyle/>
                <a:p>
                  <a:pPr>
                    <a:defRPr sz="16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77C-4E37-A6AF-18D6BF5B3B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31.415929203539822</c:v>
                </c:pt>
              </c:numCache>
            </c:numRef>
          </c:val>
          <c:extLst>
            <c:ext xmlns:c16="http://schemas.microsoft.com/office/drawing/2014/chart" uri="{C3380CC4-5D6E-409C-BE32-E72D297353CC}">
              <c16:uniqueId val="{00000003-877C-4E37-A6AF-18D6BF5B3B29}"/>
            </c:ext>
          </c:extLst>
        </c:ser>
        <c:ser>
          <c:idx val="2"/>
          <c:order val="2"/>
          <c:spPr>
            <a:solidFill>
              <a:srgbClr val="DFE5EF"/>
            </a:solidFill>
            <a:ln w="3175" algn="ctr">
              <a:solidFill>
                <a:schemeClr val="tx1"/>
              </a:solidFill>
              <a:prstDash val="solid"/>
            </a:ln>
          </c:spPr>
          <c:invertIfNegative val="0"/>
          <c:dLbls>
            <c:dLbl>
              <c:idx val="0"/>
              <c:layout>
                <c:manualLayout>
                  <c:x val="0"/>
                  <c:y val="-1.6096579476861167E-3"/>
                </c:manualLayout>
              </c:layout>
              <c:numFmt formatCode="#,##0&quot;%&quot;;&quot;-&quot;#,##0&quot;%&quot;" sourceLinked="0"/>
              <c:spPr>
                <a:noFill/>
                <a:ln>
                  <a:noFill/>
                </a:ln>
              </c:spPr>
              <c:txPr>
                <a:bodyPr wrap="none"/>
                <a:lstStyle/>
                <a:p>
                  <a:pPr>
                    <a:defRPr sz="16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77C-4E37-A6AF-18D6BF5B3B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10.619469026548678</c:v>
                </c:pt>
              </c:numCache>
            </c:numRef>
          </c:val>
          <c:extLst>
            <c:ext xmlns:c16="http://schemas.microsoft.com/office/drawing/2014/chart" uri="{C3380CC4-5D6E-409C-BE32-E72D297353CC}">
              <c16:uniqueId val="{00000005-877C-4E37-A6AF-18D6BF5B3B29}"/>
            </c:ext>
          </c:extLst>
        </c:ser>
        <c:ser>
          <c:idx val="3"/>
          <c:order val="3"/>
          <c:spPr>
            <a:solidFill>
              <a:srgbClr val="808080"/>
            </a:solidFill>
            <a:ln w="3175" algn="ctr">
              <a:solidFill>
                <a:schemeClr val="tx1"/>
              </a:solidFill>
              <a:prstDash val="solid"/>
            </a:ln>
          </c:spPr>
          <c:invertIfNegative val="0"/>
          <c:val>
            <c:numRef>
              <c:f>Sheet1!$A$4</c:f>
              <c:numCache>
                <c:formatCode>General</c:formatCode>
                <c:ptCount val="1"/>
                <c:pt idx="0">
                  <c:v>1.3274336283185861</c:v>
                </c:pt>
              </c:numCache>
            </c:numRef>
          </c:val>
          <c:extLst>
            <c:ext xmlns:c16="http://schemas.microsoft.com/office/drawing/2014/chart" uri="{C3380CC4-5D6E-409C-BE32-E72D297353CC}">
              <c16:uniqueId val="{00000006-877C-4E37-A6AF-18D6BF5B3B29}"/>
            </c:ext>
          </c:extLst>
        </c:ser>
        <c:ser>
          <c:idx val="4"/>
          <c:order val="4"/>
          <c:spPr>
            <a:solidFill>
              <a:srgbClr val="FFFFFF"/>
            </a:solidFill>
            <a:ln w="3175" algn="ctr">
              <a:solidFill>
                <a:schemeClr val="tx1"/>
              </a:solidFill>
              <a:prstDash val="solid"/>
            </a:ln>
          </c:spPr>
          <c:invertIfNegative val="0"/>
          <c:dLbls>
            <c:dLbl>
              <c:idx val="0"/>
              <c:layout>
                <c:manualLayout>
                  <c:x val="0"/>
                  <c:y val="-2.012072434607646E-3"/>
                </c:manualLayout>
              </c:layout>
              <c:numFmt formatCode="#,##0&quot;%&quot;;&quot;-&quot;#,##0&quot;%&quot;" sourceLinked="0"/>
              <c:spPr>
                <a:noFill/>
                <a:ln>
                  <a:noFill/>
                </a:ln>
              </c:spPr>
              <c:txPr>
                <a:bodyPr wrap="none"/>
                <a:lstStyle/>
                <a:p>
                  <a:pPr>
                    <a:defRPr sz="16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77C-4E37-A6AF-18D6BF5B3B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17.699115044247783</c:v>
                </c:pt>
              </c:numCache>
            </c:numRef>
          </c:val>
          <c:extLst>
            <c:ext xmlns:c16="http://schemas.microsoft.com/office/drawing/2014/chart" uri="{C3380CC4-5D6E-409C-BE32-E72D297353CC}">
              <c16:uniqueId val="{00000008-877C-4E37-A6AF-18D6BF5B3B29}"/>
            </c:ext>
          </c:extLst>
        </c:ser>
        <c:dLbls>
          <c:showLegendKey val="0"/>
          <c:showVal val="0"/>
          <c:showCatName val="0"/>
          <c:showSerName val="0"/>
          <c:showPercent val="0"/>
          <c:showBubbleSize val="0"/>
        </c:dLbls>
        <c:gapWidth val="80"/>
        <c:overlap val="100"/>
        <c:axId val="236864256"/>
        <c:axId val="236864816"/>
      </c:barChart>
      <c:catAx>
        <c:axId val="2368642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236864816"/>
        <c:crosses val="min"/>
        <c:auto val="0"/>
        <c:lblAlgn val="ctr"/>
        <c:lblOffset val="100"/>
        <c:noMultiLvlLbl val="0"/>
      </c:catAx>
      <c:valAx>
        <c:axId val="236864816"/>
        <c:scaling>
          <c:orientation val="minMax"/>
          <c:max val="100"/>
          <c:min val="0"/>
        </c:scaling>
        <c:delete val="1"/>
        <c:axPos val="l"/>
        <c:numFmt formatCode="General" sourceLinked="1"/>
        <c:majorTickMark val="out"/>
        <c:minorTickMark val="none"/>
        <c:tickLblPos val="nextTo"/>
        <c:crossAx val="236864256"/>
        <c:crosses val="min"/>
        <c:crossBetween val="between"/>
      </c:valAx>
    </c:plotArea>
    <c:plotVisOnly val="0"/>
    <c:dispBlanksAs val="gap"/>
    <c:showDLblsOverMax val="1"/>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E6258-04C4-4080-8663-457321689B62}" type="doc">
      <dgm:prSet loTypeId="urn:microsoft.com/office/officeart/2005/8/layout/hList7" loCatId="list" qsTypeId="urn:microsoft.com/office/officeart/2005/8/quickstyle/simple1" qsCatId="simple" csTypeId="urn:microsoft.com/office/officeart/2005/8/colors/accent1_2" csCatId="accent1" phldr="1"/>
      <dgm:spPr/>
    </dgm:pt>
    <dgm:pt modelId="{BBF29A46-02C2-4CC2-80C2-EAA115683590}">
      <dgm:prSet phldrT="[Text]"/>
      <dgm:spPr/>
      <dgm:t>
        <a:bodyPr/>
        <a:lstStyle/>
        <a:p>
          <a:r>
            <a:rPr lang="en-US" dirty="0"/>
            <a:t>Tents</a:t>
          </a:r>
        </a:p>
      </dgm:t>
    </dgm:pt>
    <dgm:pt modelId="{C89539D9-B05E-41A2-B662-BE8F3542034A}" type="parTrans" cxnId="{9E17123C-26AE-4E4E-930B-0A0803786629}">
      <dgm:prSet/>
      <dgm:spPr/>
      <dgm:t>
        <a:bodyPr/>
        <a:lstStyle/>
        <a:p>
          <a:endParaRPr lang="en-US"/>
        </a:p>
      </dgm:t>
    </dgm:pt>
    <dgm:pt modelId="{760E67C0-1E13-436D-8CD4-076F563E860E}" type="sibTrans" cxnId="{9E17123C-26AE-4E4E-930B-0A0803786629}">
      <dgm:prSet/>
      <dgm:spPr/>
      <dgm:t>
        <a:bodyPr/>
        <a:lstStyle/>
        <a:p>
          <a:endParaRPr lang="en-US"/>
        </a:p>
      </dgm:t>
    </dgm:pt>
    <dgm:pt modelId="{8DBEA985-C63B-487F-B8AD-EB9D205F51F8}">
      <dgm:prSet phldrT="[Text]"/>
      <dgm:spPr/>
      <dgm:t>
        <a:bodyPr/>
        <a:lstStyle/>
        <a:p>
          <a:r>
            <a:rPr lang="en-US" dirty="0"/>
            <a:t>Medical Respite Facility</a:t>
          </a:r>
        </a:p>
      </dgm:t>
    </dgm:pt>
    <dgm:pt modelId="{2DAE31E8-8B28-48A5-87A8-29ECF5C542F7}" type="parTrans" cxnId="{D5215207-2DA9-4C0A-90C4-246A4FAE4924}">
      <dgm:prSet/>
      <dgm:spPr/>
      <dgm:t>
        <a:bodyPr/>
        <a:lstStyle/>
        <a:p>
          <a:endParaRPr lang="en-US"/>
        </a:p>
      </dgm:t>
    </dgm:pt>
    <dgm:pt modelId="{F786882A-BA70-4A87-9C3B-8F0F6A998630}" type="sibTrans" cxnId="{D5215207-2DA9-4C0A-90C4-246A4FAE4924}">
      <dgm:prSet/>
      <dgm:spPr/>
      <dgm:t>
        <a:bodyPr/>
        <a:lstStyle/>
        <a:p>
          <a:endParaRPr lang="en-US"/>
        </a:p>
      </dgm:t>
    </dgm:pt>
    <dgm:pt modelId="{84CEB2A2-C0C3-44BA-ACF0-A647128313F5}">
      <dgm:prSet phldrT="[Text]"/>
      <dgm:spPr/>
      <dgm:t>
        <a:bodyPr/>
        <a:lstStyle/>
        <a:p>
          <a:r>
            <a:rPr lang="en-US" dirty="0"/>
            <a:t>Field Hospital</a:t>
          </a:r>
        </a:p>
      </dgm:t>
    </dgm:pt>
    <dgm:pt modelId="{4EED5AA2-6B8E-4D6B-A2DE-6714B73A1EFE}" type="parTrans" cxnId="{A313F3E4-AAF5-4BB8-9383-E5A7AD624937}">
      <dgm:prSet/>
      <dgm:spPr/>
      <dgm:t>
        <a:bodyPr/>
        <a:lstStyle/>
        <a:p>
          <a:endParaRPr lang="en-US"/>
        </a:p>
      </dgm:t>
    </dgm:pt>
    <dgm:pt modelId="{50BAE0E1-5A7F-4D54-81C2-E7F9A83AF9C0}" type="sibTrans" cxnId="{A313F3E4-AAF5-4BB8-9383-E5A7AD624937}">
      <dgm:prSet/>
      <dgm:spPr/>
      <dgm:t>
        <a:bodyPr/>
        <a:lstStyle/>
        <a:p>
          <a:endParaRPr lang="en-US"/>
        </a:p>
      </dgm:t>
    </dgm:pt>
    <dgm:pt modelId="{B6347394-2FB9-406E-BD89-D4D55B6B8593}" type="pres">
      <dgm:prSet presAssocID="{BC6E6258-04C4-4080-8663-457321689B62}" presName="Name0" presStyleCnt="0">
        <dgm:presLayoutVars>
          <dgm:dir/>
          <dgm:resizeHandles val="exact"/>
        </dgm:presLayoutVars>
      </dgm:prSet>
      <dgm:spPr/>
    </dgm:pt>
    <dgm:pt modelId="{692A7651-61D6-492C-AAAE-3DFC44C04CEE}" type="pres">
      <dgm:prSet presAssocID="{BC6E6258-04C4-4080-8663-457321689B62}" presName="fgShape" presStyleLbl="fgShp" presStyleIdx="0" presStyleCnt="1" custScaleY="172688" custLinFactNeighborX="0" custLinFactNeighborY="-25339"/>
      <dgm:spPr/>
    </dgm:pt>
    <dgm:pt modelId="{4C2E2508-2EFB-4556-BD54-42B8BA7313DE}" type="pres">
      <dgm:prSet presAssocID="{BC6E6258-04C4-4080-8663-457321689B62}" presName="linComp" presStyleCnt="0"/>
      <dgm:spPr/>
    </dgm:pt>
    <dgm:pt modelId="{8213B8BD-B3D8-4A71-868A-B528D8472004}" type="pres">
      <dgm:prSet presAssocID="{BBF29A46-02C2-4CC2-80C2-EAA115683590}" presName="compNode" presStyleCnt="0"/>
      <dgm:spPr/>
    </dgm:pt>
    <dgm:pt modelId="{6A5ECB66-ECB4-4507-851E-339DC747C0AA}" type="pres">
      <dgm:prSet presAssocID="{BBF29A46-02C2-4CC2-80C2-EAA115683590}" presName="bkgdShape" presStyleLbl="node1" presStyleIdx="0" presStyleCnt="3"/>
      <dgm:spPr/>
    </dgm:pt>
    <dgm:pt modelId="{BA4D9494-EE79-48B7-9D33-699D4FC071AB}" type="pres">
      <dgm:prSet presAssocID="{BBF29A46-02C2-4CC2-80C2-EAA115683590}" presName="nodeTx" presStyleLbl="node1" presStyleIdx="0" presStyleCnt="3">
        <dgm:presLayoutVars>
          <dgm:bulletEnabled val="1"/>
        </dgm:presLayoutVars>
      </dgm:prSet>
      <dgm:spPr/>
    </dgm:pt>
    <dgm:pt modelId="{77CE0176-C6D3-4545-9DBB-2D206AA7C032}" type="pres">
      <dgm:prSet presAssocID="{BBF29A46-02C2-4CC2-80C2-EAA115683590}" presName="invisiNode" presStyleLbl="node1" presStyleIdx="0" presStyleCnt="3"/>
      <dgm:spPr/>
    </dgm:pt>
    <dgm:pt modelId="{D6A56899-3565-4E0C-8E4F-275BA1B13750}" type="pres">
      <dgm:prSet presAssocID="{BBF29A46-02C2-4CC2-80C2-EAA11568359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nt with solid fill"/>
        </a:ext>
      </dgm:extLst>
    </dgm:pt>
    <dgm:pt modelId="{E7FE89E1-8D31-4DEA-99DE-242262A42AFE}" type="pres">
      <dgm:prSet presAssocID="{760E67C0-1E13-436D-8CD4-076F563E860E}" presName="sibTrans" presStyleLbl="sibTrans2D1" presStyleIdx="0" presStyleCnt="0"/>
      <dgm:spPr/>
    </dgm:pt>
    <dgm:pt modelId="{A40834FD-9610-43F7-9A79-73DC4BF397B4}" type="pres">
      <dgm:prSet presAssocID="{8DBEA985-C63B-487F-B8AD-EB9D205F51F8}" presName="compNode" presStyleCnt="0"/>
      <dgm:spPr/>
    </dgm:pt>
    <dgm:pt modelId="{5C44952B-200D-4F8A-865C-856778B49BF1}" type="pres">
      <dgm:prSet presAssocID="{8DBEA985-C63B-487F-B8AD-EB9D205F51F8}" presName="bkgdShape" presStyleLbl="node1" presStyleIdx="1" presStyleCnt="3"/>
      <dgm:spPr/>
    </dgm:pt>
    <dgm:pt modelId="{2C31E87B-9B2A-4AF6-8042-B2242EA27815}" type="pres">
      <dgm:prSet presAssocID="{8DBEA985-C63B-487F-B8AD-EB9D205F51F8}" presName="nodeTx" presStyleLbl="node1" presStyleIdx="1" presStyleCnt="3">
        <dgm:presLayoutVars>
          <dgm:bulletEnabled val="1"/>
        </dgm:presLayoutVars>
      </dgm:prSet>
      <dgm:spPr/>
    </dgm:pt>
    <dgm:pt modelId="{E1DE634B-8795-48EF-96D0-8198FB32E126}" type="pres">
      <dgm:prSet presAssocID="{8DBEA985-C63B-487F-B8AD-EB9D205F51F8}" presName="invisiNode" presStyleLbl="node1" presStyleIdx="1" presStyleCnt="3"/>
      <dgm:spPr/>
    </dgm:pt>
    <dgm:pt modelId="{E5BC7616-6696-4C18-8382-57A67AA489E9}" type="pres">
      <dgm:prSet presAssocID="{8DBEA985-C63B-487F-B8AD-EB9D205F51F8}"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spital outline"/>
        </a:ext>
      </dgm:extLst>
    </dgm:pt>
    <dgm:pt modelId="{C5E136D4-ABA8-4D72-A7B7-40323277FA19}" type="pres">
      <dgm:prSet presAssocID="{F786882A-BA70-4A87-9C3B-8F0F6A998630}" presName="sibTrans" presStyleLbl="sibTrans2D1" presStyleIdx="0" presStyleCnt="0"/>
      <dgm:spPr/>
    </dgm:pt>
    <dgm:pt modelId="{8ECD5178-2312-4FA7-A334-DB10876CCC39}" type="pres">
      <dgm:prSet presAssocID="{84CEB2A2-C0C3-44BA-ACF0-A647128313F5}" presName="compNode" presStyleCnt="0"/>
      <dgm:spPr/>
    </dgm:pt>
    <dgm:pt modelId="{5B219F83-78EB-431A-A28B-78B46AD44956}" type="pres">
      <dgm:prSet presAssocID="{84CEB2A2-C0C3-44BA-ACF0-A647128313F5}" presName="bkgdShape" presStyleLbl="node1" presStyleIdx="2" presStyleCnt="3"/>
      <dgm:spPr/>
    </dgm:pt>
    <dgm:pt modelId="{F5E5CA34-8E0A-4C6D-B275-DD7AE971C277}" type="pres">
      <dgm:prSet presAssocID="{84CEB2A2-C0C3-44BA-ACF0-A647128313F5}" presName="nodeTx" presStyleLbl="node1" presStyleIdx="2" presStyleCnt="3">
        <dgm:presLayoutVars>
          <dgm:bulletEnabled val="1"/>
        </dgm:presLayoutVars>
      </dgm:prSet>
      <dgm:spPr/>
    </dgm:pt>
    <dgm:pt modelId="{3F6AC3D7-4EFE-480A-9F34-A8A2EDA297D6}" type="pres">
      <dgm:prSet presAssocID="{84CEB2A2-C0C3-44BA-ACF0-A647128313F5}" presName="invisiNode" presStyleLbl="node1" presStyleIdx="2" presStyleCnt="3"/>
      <dgm:spPr/>
    </dgm:pt>
    <dgm:pt modelId="{C4A1EA1E-120C-4154-9733-45985EBE7847}" type="pres">
      <dgm:prSet presAssocID="{84CEB2A2-C0C3-44BA-ACF0-A647128313F5}"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iren with solid fill"/>
        </a:ext>
      </dgm:extLst>
    </dgm:pt>
  </dgm:ptLst>
  <dgm:cxnLst>
    <dgm:cxn modelId="{D5215207-2DA9-4C0A-90C4-246A4FAE4924}" srcId="{BC6E6258-04C4-4080-8663-457321689B62}" destId="{8DBEA985-C63B-487F-B8AD-EB9D205F51F8}" srcOrd="1" destOrd="0" parTransId="{2DAE31E8-8B28-48A5-87A8-29ECF5C542F7}" sibTransId="{F786882A-BA70-4A87-9C3B-8F0F6A998630}"/>
    <dgm:cxn modelId="{9E17123C-26AE-4E4E-930B-0A0803786629}" srcId="{BC6E6258-04C4-4080-8663-457321689B62}" destId="{BBF29A46-02C2-4CC2-80C2-EAA115683590}" srcOrd="0" destOrd="0" parTransId="{C89539D9-B05E-41A2-B662-BE8F3542034A}" sibTransId="{760E67C0-1E13-436D-8CD4-076F563E860E}"/>
    <dgm:cxn modelId="{CFE2CE4D-7ED5-41D1-83CE-9AB05ABA4D99}" type="presOf" srcId="{BC6E6258-04C4-4080-8663-457321689B62}" destId="{B6347394-2FB9-406E-BD89-D4D55B6B8593}" srcOrd="0" destOrd="0" presId="urn:microsoft.com/office/officeart/2005/8/layout/hList7"/>
    <dgm:cxn modelId="{745A887E-1B48-45D8-85C2-05F8A48A69EF}" type="presOf" srcId="{8DBEA985-C63B-487F-B8AD-EB9D205F51F8}" destId="{2C31E87B-9B2A-4AF6-8042-B2242EA27815}" srcOrd="1" destOrd="0" presId="urn:microsoft.com/office/officeart/2005/8/layout/hList7"/>
    <dgm:cxn modelId="{B262F091-A684-43B5-AE4F-4BBCE44BDA33}" type="presOf" srcId="{F786882A-BA70-4A87-9C3B-8F0F6A998630}" destId="{C5E136D4-ABA8-4D72-A7B7-40323277FA19}" srcOrd="0" destOrd="0" presId="urn:microsoft.com/office/officeart/2005/8/layout/hList7"/>
    <dgm:cxn modelId="{F6E6ADA8-80E2-4A14-9BFF-7E9C5440548C}" type="presOf" srcId="{84CEB2A2-C0C3-44BA-ACF0-A647128313F5}" destId="{5B219F83-78EB-431A-A28B-78B46AD44956}" srcOrd="0" destOrd="0" presId="urn:microsoft.com/office/officeart/2005/8/layout/hList7"/>
    <dgm:cxn modelId="{12409FB2-01BB-4547-9D0F-3B32C4533474}" type="presOf" srcId="{84CEB2A2-C0C3-44BA-ACF0-A647128313F5}" destId="{F5E5CA34-8E0A-4C6D-B275-DD7AE971C277}" srcOrd="1" destOrd="0" presId="urn:microsoft.com/office/officeart/2005/8/layout/hList7"/>
    <dgm:cxn modelId="{D2F932C6-6FBB-4ADC-9E57-2228F6FC811F}" type="presOf" srcId="{BBF29A46-02C2-4CC2-80C2-EAA115683590}" destId="{6A5ECB66-ECB4-4507-851E-339DC747C0AA}" srcOrd="0" destOrd="0" presId="urn:microsoft.com/office/officeart/2005/8/layout/hList7"/>
    <dgm:cxn modelId="{4190CBD8-EB8C-4CA0-B39A-29593C060C28}" type="presOf" srcId="{BBF29A46-02C2-4CC2-80C2-EAA115683590}" destId="{BA4D9494-EE79-48B7-9D33-699D4FC071AB}" srcOrd="1" destOrd="0" presId="urn:microsoft.com/office/officeart/2005/8/layout/hList7"/>
    <dgm:cxn modelId="{A313F3E4-AAF5-4BB8-9383-E5A7AD624937}" srcId="{BC6E6258-04C4-4080-8663-457321689B62}" destId="{84CEB2A2-C0C3-44BA-ACF0-A647128313F5}" srcOrd="2" destOrd="0" parTransId="{4EED5AA2-6B8E-4D6B-A2DE-6714B73A1EFE}" sibTransId="{50BAE0E1-5A7F-4D54-81C2-E7F9A83AF9C0}"/>
    <dgm:cxn modelId="{0DBB70F6-4E43-448E-B96B-120BCD971664}" type="presOf" srcId="{8DBEA985-C63B-487F-B8AD-EB9D205F51F8}" destId="{5C44952B-200D-4F8A-865C-856778B49BF1}" srcOrd="0" destOrd="0" presId="urn:microsoft.com/office/officeart/2005/8/layout/hList7"/>
    <dgm:cxn modelId="{BE464FFA-9D45-4E6B-B211-B65693520CC6}" type="presOf" srcId="{760E67C0-1E13-436D-8CD4-076F563E860E}" destId="{E7FE89E1-8D31-4DEA-99DE-242262A42AFE}" srcOrd="0" destOrd="0" presId="urn:microsoft.com/office/officeart/2005/8/layout/hList7"/>
    <dgm:cxn modelId="{0C8DA23A-E20E-4203-ABCB-FA087EA7876C}" type="presParOf" srcId="{B6347394-2FB9-406E-BD89-D4D55B6B8593}" destId="{692A7651-61D6-492C-AAAE-3DFC44C04CEE}" srcOrd="0" destOrd="0" presId="urn:microsoft.com/office/officeart/2005/8/layout/hList7"/>
    <dgm:cxn modelId="{1A2AC916-AB16-46BA-938E-0C3EDA1B9EBD}" type="presParOf" srcId="{B6347394-2FB9-406E-BD89-D4D55B6B8593}" destId="{4C2E2508-2EFB-4556-BD54-42B8BA7313DE}" srcOrd="1" destOrd="0" presId="urn:microsoft.com/office/officeart/2005/8/layout/hList7"/>
    <dgm:cxn modelId="{3EBFFC4A-20BA-4493-9D27-16470A87D284}" type="presParOf" srcId="{4C2E2508-2EFB-4556-BD54-42B8BA7313DE}" destId="{8213B8BD-B3D8-4A71-868A-B528D8472004}" srcOrd="0" destOrd="0" presId="urn:microsoft.com/office/officeart/2005/8/layout/hList7"/>
    <dgm:cxn modelId="{38CF5C98-ADEC-4383-BDBB-12A53FAEB5C7}" type="presParOf" srcId="{8213B8BD-B3D8-4A71-868A-B528D8472004}" destId="{6A5ECB66-ECB4-4507-851E-339DC747C0AA}" srcOrd="0" destOrd="0" presId="urn:microsoft.com/office/officeart/2005/8/layout/hList7"/>
    <dgm:cxn modelId="{16A29CDA-73FF-4EE9-8353-5591E14C292B}" type="presParOf" srcId="{8213B8BD-B3D8-4A71-868A-B528D8472004}" destId="{BA4D9494-EE79-48B7-9D33-699D4FC071AB}" srcOrd="1" destOrd="0" presId="urn:microsoft.com/office/officeart/2005/8/layout/hList7"/>
    <dgm:cxn modelId="{92F9FBFD-90B5-4AF9-9CD4-620613F4DE12}" type="presParOf" srcId="{8213B8BD-B3D8-4A71-868A-B528D8472004}" destId="{77CE0176-C6D3-4545-9DBB-2D206AA7C032}" srcOrd="2" destOrd="0" presId="urn:microsoft.com/office/officeart/2005/8/layout/hList7"/>
    <dgm:cxn modelId="{E3AF77F0-9047-43D3-8416-818CA55B25D1}" type="presParOf" srcId="{8213B8BD-B3D8-4A71-868A-B528D8472004}" destId="{D6A56899-3565-4E0C-8E4F-275BA1B13750}" srcOrd="3" destOrd="0" presId="urn:microsoft.com/office/officeart/2005/8/layout/hList7"/>
    <dgm:cxn modelId="{F362FC69-4DDC-4486-AA90-25C569F7FA88}" type="presParOf" srcId="{4C2E2508-2EFB-4556-BD54-42B8BA7313DE}" destId="{E7FE89E1-8D31-4DEA-99DE-242262A42AFE}" srcOrd="1" destOrd="0" presId="urn:microsoft.com/office/officeart/2005/8/layout/hList7"/>
    <dgm:cxn modelId="{C1ED00D7-9573-446F-942B-422F2201CB2F}" type="presParOf" srcId="{4C2E2508-2EFB-4556-BD54-42B8BA7313DE}" destId="{A40834FD-9610-43F7-9A79-73DC4BF397B4}" srcOrd="2" destOrd="0" presId="urn:microsoft.com/office/officeart/2005/8/layout/hList7"/>
    <dgm:cxn modelId="{898667B2-789A-4CCB-912B-CACD8CC7C9EC}" type="presParOf" srcId="{A40834FD-9610-43F7-9A79-73DC4BF397B4}" destId="{5C44952B-200D-4F8A-865C-856778B49BF1}" srcOrd="0" destOrd="0" presId="urn:microsoft.com/office/officeart/2005/8/layout/hList7"/>
    <dgm:cxn modelId="{2AA04381-C4B8-424B-88BF-35614E5C6A0A}" type="presParOf" srcId="{A40834FD-9610-43F7-9A79-73DC4BF397B4}" destId="{2C31E87B-9B2A-4AF6-8042-B2242EA27815}" srcOrd="1" destOrd="0" presId="urn:microsoft.com/office/officeart/2005/8/layout/hList7"/>
    <dgm:cxn modelId="{5A53AE30-9A1D-4C33-BA5A-890C9AB9506A}" type="presParOf" srcId="{A40834FD-9610-43F7-9A79-73DC4BF397B4}" destId="{E1DE634B-8795-48EF-96D0-8198FB32E126}" srcOrd="2" destOrd="0" presId="urn:microsoft.com/office/officeart/2005/8/layout/hList7"/>
    <dgm:cxn modelId="{939C7011-27A4-4BD8-AC9B-FB73C20C65BC}" type="presParOf" srcId="{A40834FD-9610-43F7-9A79-73DC4BF397B4}" destId="{E5BC7616-6696-4C18-8382-57A67AA489E9}" srcOrd="3" destOrd="0" presId="urn:microsoft.com/office/officeart/2005/8/layout/hList7"/>
    <dgm:cxn modelId="{85CA9429-11B5-4162-AD8A-9F88410D10B6}" type="presParOf" srcId="{4C2E2508-2EFB-4556-BD54-42B8BA7313DE}" destId="{C5E136D4-ABA8-4D72-A7B7-40323277FA19}" srcOrd="3" destOrd="0" presId="urn:microsoft.com/office/officeart/2005/8/layout/hList7"/>
    <dgm:cxn modelId="{EE156625-C625-415D-AAD3-AF6C4A873231}" type="presParOf" srcId="{4C2E2508-2EFB-4556-BD54-42B8BA7313DE}" destId="{8ECD5178-2312-4FA7-A334-DB10876CCC39}" srcOrd="4" destOrd="0" presId="urn:microsoft.com/office/officeart/2005/8/layout/hList7"/>
    <dgm:cxn modelId="{73F35876-D6CF-4565-B6B5-832377852AFC}" type="presParOf" srcId="{8ECD5178-2312-4FA7-A334-DB10876CCC39}" destId="{5B219F83-78EB-431A-A28B-78B46AD44956}" srcOrd="0" destOrd="0" presId="urn:microsoft.com/office/officeart/2005/8/layout/hList7"/>
    <dgm:cxn modelId="{5B55E0B9-107A-4622-A044-0882E539BCB1}" type="presParOf" srcId="{8ECD5178-2312-4FA7-A334-DB10876CCC39}" destId="{F5E5CA34-8E0A-4C6D-B275-DD7AE971C277}" srcOrd="1" destOrd="0" presId="urn:microsoft.com/office/officeart/2005/8/layout/hList7"/>
    <dgm:cxn modelId="{2BBB4A16-6E35-4513-B855-F3E304DF4A3E}" type="presParOf" srcId="{8ECD5178-2312-4FA7-A334-DB10876CCC39}" destId="{3F6AC3D7-4EFE-480A-9F34-A8A2EDA297D6}" srcOrd="2" destOrd="0" presId="urn:microsoft.com/office/officeart/2005/8/layout/hList7"/>
    <dgm:cxn modelId="{BC26A4E1-E733-45BA-A46A-B518D74ACA04}" type="presParOf" srcId="{8ECD5178-2312-4FA7-A334-DB10876CCC39}" destId="{C4A1EA1E-120C-4154-9733-45985EBE784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ECB66-ECB4-4507-851E-339DC747C0AA}">
      <dsp:nvSpPr>
        <dsp:cNvPr id="0" name=""/>
        <dsp:cNvSpPr/>
      </dsp:nvSpPr>
      <dsp:spPr>
        <a:xfrm>
          <a:off x="2207" y="-9825"/>
          <a:ext cx="3435027"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Tents</a:t>
          </a:r>
        </a:p>
      </dsp:txBody>
      <dsp:txXfrm>
        <a:off x="2207" y="1730709"/>
        <a:ext cx="3435027" cy="1740535"/>
      </dsp:txXfrm>
    </dsp:sp>
    <dsp:sp modelId="{D6A56899-3565-4E0C-8E4F-275BA1B13750}">
      <dsp:nvSpPr>
        <dsp:cNvPr id="0" name=""/>
        <dsp:cNvSpPr/>
      </dsp:nvSpPr>
      <dsp:spPr>
        <a:xfrm>
          <a:off x="995223" y="251254"/>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44952B-200D-4F8A-865C-856778B49BF1}">
      <dsp:nvSpPr>
        <dsp:cNvPr id="0" name=""/>
        <dsp:cNvSpPr/>
      </dsp:nvSpPr>
      <dsp:spPr>
        <a:xfrm>
          <a:off x="3540286" y="-9825"/>
          <a:ext cx="3435027"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Medical Respite Facility</a:t>
          </a:r>
        </a:p>
      </dsp:txBody>
      <dsp:txXfrm>
        <a:off x="3540286" y="1730709"/>
        <a:ext cx="3435027" cy="1740535"/>
      </dsp:txXfrm>
    </dsp:sp>
    <dsp:sp modelId="{E5BC7616-6696-4C18-8382-57A67AA489E9}">
      <dsp:nvSpPr>
        <dsp:cNvPr id="0" name=""/>
        <dsp:cNvSpPr/>
      </dsp:nvSpPr>
      <dsp:spPr>
        <a:xfrm>
          <a:off x="4533302" y="251254"/>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219F83-78EB-431A-A28B-78B46AD44956}">
      <dsp:nvSpPr>
        <dsp:cNvPr id="0" name=""/>
        <dsp:cNvSpPr/>
      </dsp:nvSpPr>
      <dsp:spPr>
        <a:xfrm>
          <a:off x="7078364" y="-9825"/>
          <a:ext cx="3435027"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Field Hospital</a:t>
          </a:r>
        </a:p>
      </dsp:txBody>
      <dsp:txXfrm>
        <a:off x="7078364" y="1730709"/>
        <a:ext cx="3435027" cy="1740535"/>
      </dsp:txXfrm>
    </dsp:sp>
    <dsp:sp modelId="{C4A1EA1E-120C-4154-9733-45985EBE7847}">
      <dsp:nvSpPr>
        <dsp:cNvPr id="0" name=""/>
        <dsp:cNvSpPr/>
      </dsp:nvSpPr>
      <dsp:spPr>
        <a:xfrm>
          <a:off x="8071380" y="251254"/>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2A7651-61D6-492C-AAAE-3DFC44C04CEE}">
      <dsp:nvSpPr>
        <dsp:cNvPr id="0" name=""/>
        <dsp:cNvSpPr/>
      </dsp:nvSpPr>
      <dsp:spPr>
        <a:xfrm>
          <a:off x="420623" y="3068639"/>
          <a:ext cx="9674352" cy="112713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5"/>
            <a:ext cx="3043979" cy="465773"/>
          </a:xfrm>
          <a:prstGeom prst="rect">
            <a:avLst/>
          </a:prstGeom>
        </p:spPr>
        <p:txBody>
          <a:bodyPr vert="horz" lIns="91871" tIns="45933" rIns="91871" bIns="45933"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7538" y="5"/>
            <a:ext cx="3043979" cy="465773"/>
          </a:xfrm>
          <a:prstGeom prst="rect">
            <a:avLst/>
          </a:prstGeom>
        </p:spPr>
        <p:txBody>
          <a:bodyPr vert="horz" lIns="91871" tIns="45933" rIns="91871" bIns="45933"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1/11/2021</a:t>
            </a:fld>
            <a:endParaRPr lang="en-US" dirty="0"/>
          </a:p>
        </p:txBody>
      </p:sp>
      <p:sp>
        <p:nvSpPr>
          <p:cNvPr id="4" name="Footer Placeholder 3"/>
          <p:cNvSpPr>
            <a:spLocks noGrp="1"/>
          </p:cNvSpPr>
          <p:nvPr>
            <p:ph type="ftr" sz="quarter" idx="2"/>
          </p:nvPr>
        </p:nvSpPr>
        <p:spPr>
          <a:xfrm>
            <a:off x="8" y="8841742"/>
            <a:ext cx="3043979" cy="465773"/>
          </a:xfrm>
          <a:prstGeom prst="rect">
            <a:avLst/>
          </a:prstGeom>
        </p:spPr>
        <p:txBody>
          <a:bodyPr vert="horz" lIns="91871" tIns="45933" rIns="91871" bIns="45933"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7538" y="8841742"/>
            <a:ext cx="3043979" cy="465773"/>
          </a:xfrm>
          <a:prstGeom prst="rect">
            <a:avLst/>
          </a:prstGeom>
        </p:spPr>
        <p:txBody>
          <a:bodyPr vert="horz" lIns="91871" tIns="45933" rIns="91871" bIns="45933"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5"/>
            <a:ext cx="3043979" cy="465773"/>
          </a:xfrm>
          <a:prstGeom prst="rect">
            <a:avLst/>
          </a:prstGeom>
        </p:spPr>
        <p:txBody>
          <a:bodyPr vert="horz" lIns="93616" tIns="46807" rIns="93616" bIns="46807"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7538" y="5"/>
            <a:ext cx="3043979" cy="465773"/>
          </a:xfrm>
          <a:prstGeom prst="rect">
            <a:avLst/>
          </a:prstGeom>
        </p:spPr>
        <p:txBody>
          <a:bodyPr vert="horz" lIns="93616" tIns="46807" rIns="93616" bIns="46807"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1/11/2021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616" tIns="46807" rIns="93616" bIns="46807" rtlCol="0" anchor="ctr"/>
          <a:lstStyle/>
          <a:p>
            <a:pPr lvl="0"/>
            <a:r>
              <a:rPr lang="en-US" noProof="0" dirty="0"/>
              <a:t>i</a:t>
            </a:r>
          </a:p>
        </p:txBody>
      </p:sp>
      <p:sp>
        <p:nvSpPr>
          <p:cNvPr id="5" name="Notes Placeholder 4"/>
          <p:cNvSpPr>
            <a:spLocks noGrp="1"/>
          </p:cNvSpPr>
          <p:nvPr>
            <p:ph type="body" sz="quarter" idx="3"/>
          </p:nvPr>
        </p:nvSpPr>
        <p:spPr>
          <a:xfrm>
            <a:off x="702946" y="4422467"/>
            <a:ext cx="5617208" cy="4188778"/>
          </a:xfrm>
          <a:prstGeom prst="rect">
            <a:avLst/>
          </a:prstGeom>
        </p:spPr>
        <p:txBody>
          <a:bodyPr vert="horz" lIns="93616" tIns="46807" rIns="93616" bIns="4680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8" y="8841742"/>
            <a:ext cx="3043979" cy="465773"/>
          </a:xfrm>
          <a:prstGeom prst="rect">
            <a:avLst/>
          </a:prstGeom>
        </p:spPr>
        <p:txBody>
          <a:bodyPr vert="horz" lIns="93616" tIns="46807" rIns="93616" bIns="46807"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538" y="8841742"/>
            <a:ext cx="3043979" cy="465773"/>
          </a:xfrm>
          <a:prstGeom prst="rect">
            <a:avLst/>
          </a:prstGeom>
        </p:spPr>
        <p:txBody>
          <a:bodyPr vert="horz" lIns="93616" tIns="46807" rIns="93616" bIns="46807"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a:t>
            </a:fld>
            <a:endParaRPr lang="en-US" dirty="0"/>
          </a:p>
        </p:txBody>
      </p:sp>
    </p:spTree>
    <p:extLst>
      <p:ext uri="{BB962C8B-B14F-4D97-AF65-F5344CB8AC3E}">
        <p14:creationId xmlns:p14="http://schemas.microsoft.com/office/powerpoint/2010/main" val="2531362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TRACI</a:t>
            </a:r>
          </a:p>
        </p:txBody>
      </p:sp>
      <p:sp>
        <p:nvSpPr>
          <p:cNvPr id="4" name="Slide Number Placeholder 3"/>
          <p:cNvSpPr>
            <a:spLocks noGrp="1"/>
          </p:cNvSpPr>
          <p:nvPr>
            <p:ph type="sldNum" sz="quarter" idx="5"/>
          </p:nvPr>
        </p:nvSpPr>
        <p:spPr/>
        <p:txBody>
          <a:bodyPr/>
          <a:lstStyle/>
          <a:p>
            <a:fld id="{052D69AA-B39E-4519-8891-23CF6B0A38AB}" type="slidenum">
              <a:rPr lang="en-US" smtClean="0"/>
              <a:t>24</a:t>
            </a:fld>
            <a:endParaRPr lang="en-US"/>
          </a:p>
        </p:txBody>
      </p:sp>
    </p:spTree>
    <p:extLst>
      <p:ext uri="{BB962C8B-B14F-4D97-AF65-F5344CB8AC3E}">
        <p14:creationId xmlns:p14="http://schemas.microsoft.com/office/powerpoint/2010/main" val="164566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2D69AA-B39E-4519-8891-23CF6B0A38AB}" type="slidenum">
              <a:rPr lang="en-US" smtClean="0"/>
              <a:t>25</a:t>
            </a:fld>
            <a:endParaRPr lang="en-US"/>
          </a:p>
        </p:txBody>
      </p:sp>
    </p:spTree>
    <p:extLst>
      <p:ext uri="{BB962C8B-B14F-4D97-AF65-F5344CB8AC3E}">
        <p14:creationId xmlns:p14="http://schemas.microsoft.com/office/powerpoint/2010/main" val="131068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Coded gestures included: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barrier buprenorphine, telehealth, naloxone onsite</a:t>
            </a:r>
          </a:p>
          <a:p>
            <a:r>
              <a:rPr lang="en-US" dirty="0"/>
              <a:t>-0ffers of withdrawal support at arrival</a:t>
            </a:r>
          </a:p>
          <a:p>
            <a:endParaRPr lang="en-US" dirty="0"/>
          </a:p>
          <a:p>
            <a:r>
              <a:rPr lang="en-US" dirty="0"/>
              <a:t>Organizations assisting I/RS sites: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BAMSI</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Manet Community Health Center</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Healthy Streets</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Tapestry Health</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Berkshire Medical Center Healthy Steps Program</a:t>
            </a:r>
          </a:p>
          <a:p>
            <a:endParaRPr lang="en-US" dirty="0"/>
          </a:p>
        </p:txBody>
      </p:sp>
      <p:sp>
        <p:nvSpPr>
          <p:cNvPr id="4" name="Slide Number Placeholder 3"/>
          <p:cNvSpPr>
            <a:spLocks noGrp="1"/>
          </p:cNvSpPr>
          <p:nvPr>
            <p:ph type="sldNum" sz="quarter" idx="5"/>
          </p:nvPr>
        </p:nvSpPr>
        <p:spPr/>
        <p:txBody>
          <a:bodyPr/>
          <a:lstStyle/>
          <a:p>
            <a:fld id="{052D69AA-B39E-4519-8891-23CF6B0A38AB}" type="slidenum">
              <a:rPr lang="en-US" smtClean="0"/>
              <a:t>26</a:t>
            </a:fld>
            <a:endParaRPr lang="en-US"/>
          </a:p>
        </p:txBody>
      </p:sp>
    </p:spTree>
    <p:extLst>
      <p:ext uri="{BB962C8B-B14F-4D97-AF65-F5344CB8AC3E}">
        <p14:creationId xmlns:p14="http://schemas.microsoft.com/office/powerpoint/2010/main" val="3422045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TRACI</a:t>
            </a:r>
          </a:p>
          <a:p>
            <a:endParaRPr lang="en-US" dirty="0"/>
          </a:p>
        </p:txBody>
      </p:sp>
      <p:sp>
        <p:nvSpPr>
          <p:cNvPr id="4" name="Slide Number Placeholder 3"/>
          <p:cNvSpPr>
            <a:spLocks noGrp="1"/>
          </p:cNvSpPr>
          <p:nvPr>
            <p:ph type="sldNum" sz="quarter" idx="10"/>
          </p:nvPr>
        </p:nvSpPr>
        <p:spPr/>
        <p:txBody>
          <a:bodyPr/>
          <a:lstStyle/>
          <a:p>
            <a:fld id="{052D69AA-B39E-4519-8891-23CF6B0A38AB}" type="slidenum">
              <a:rPr lang="en-US" smtClean="0"/>
              <a:t>27</a:t>
            </a:fld>
            <a:endParaRPr lang="en-US"/>
          </a:p>
        </p:txBody>
      </p:sp>
    </p:spTree>
    <p:extLst>
      <p:ext uri="{BB962C8B-B14F-4D97-AF65-F5344CB8AC3E}">
        <p14:creationId xmlns:p14="http://schemas.microsoft.com/office/powerpoint/2010/main" val="3511771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Guests had a broad range of ages represented, with most guests being older than 45.  There were age group differences observed by site:  the I/R state sites appeared to host younger guests compared with the municipal sites who tended to host older guests, LR 12.3, p=0.055.</a:t>
            </a:r>
          </a:p>
          <a:p>
            <a:r>
              <a:rPr lang="en-US" dirty="0"/>
              <a:t>Guests were predominantly male, 64 percent were of white race, and 24 % were of Hispanic/Latinx decent.  All of the individuals at the state I/R site were COVID-19 positive. A sizeable number of guests had been employed and about half had ever been incarcerated.</a:t>
            </a:r>
          </a:p>
        </p:txBody>
      </p:sp>
      <p:sp>
        <p:nvSpPr>
          <p:cNvPr id="4" name="Slide Number Placeholder 3"/>
          <p:cNvSpPr>
            <a:spLocks noGrp="1"/>
          </p:cNvSpPr>
          <p:nvPr>
            <p:ph type="sldNum" sz="quarter" idx="10"/>
          </p:nvPr>
        </p:nvSpPr>
        <p:spPr/>
        <p:txBody>
          <a:bodyPr/>
          <a:lstStyle/>
          <a:p>
            <a:fld id="{11878409-B14D-42CB-BCF7-D24AF7588D9B}" type="slidenum">
              <a:rPr lang="en-US" smtClean="0"/>
              <a:t>28</a:t>
            </a:fld>
            <a:endParaRPr lang="en-US"/>
          </a:p>
        </p:txBody>
      </p:sp>
    </p:spTree>
    <p:extLst>
      <p:ext uri="{BB962C8B-B14F-4D97-AF65-F5344CB8AC3E}">
        <p14:creationId xmlns:p14="http://schemas.microsoft.com/office/powerpoint/2010/main" val="221903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TRACI</a:t>
            </a:r>
          </a:p>
          <a:p>
            <a:endParaRPr lang="en-US" dirty="0"/>
          </a:p>
          <a:p>
            <a:endParaRPr lang="en-US" dirty="0"/>
          </a:p>
          <a:p>
            <a:r>
              <a:rPr lang="en-US" dirty="0"/>
              <a:t>Lifetime hx is 44/50 or 88% for any drug use (including marijuana)</a:t>
            </a:r>
          </a:p>
          <a:p>
            <a:r>
              <a:rPr lang="en-US" dirty="0"/>
              <a:t># of overdoses experienced is similar between the groups; # witnessed is higher among municipal guests, however. LR test 26.0, p=0.01</a:t>
            </a:r>
          </a:p>
          <a:p>
            <a:endParaRPr lang="en-US" dirty="0"/>
          </a:p>
          <a:p>
            <a:r>
              <a:rPr lang="en-US" sz="1200" b="0" i="0" u="none" strike="noStrike" kern="1200" dirty="0">
                <a:solidFill>
                  <a:schemeClr val="tx1"/>
                </a:solidFill>
                <a:effectLst/>
                <a:latin typeface="+mn-lt"/>
                <a:ea typeface="+mn-ea"/>
                <a:cs typeface="+mn-cs"/>
              </a:rPr>
              <a:t>lifetime prevalence of drug use is 44/50</a:t>
            </a:r>
            <a:r>
              <a:rPr lang="en-US" dirty="0"/>
              <a:t> </a:t>
            </a:r>
          </a:p>
          <a:p>
            <a:r>
              <a:rPr lang="en-US" sz="1200" b="0" i="0" u="none" strike="noStrike" kern="1200" dirty="0">
                <a:solidFill>
                  <a:schemeClr val="tx1"/>
                </a:solidFill>
                <a:effectLst/>
                <a:latin typeface="+mn-lt"/>
                <a:ea typeface="+mn-ea"/>
                <a:cs typeface="+mn-cs"/>
              </a:rPr>
              <a:t>P30 days of drug use (including marijuana) is 25/50</a:t>
            </a:r>
            <a:r>
              <a:rPr lang="en-US" dirty="0"/>
              <a:t> </a:t>
            </a:r>
          </a:p>
          <a:p>
            <a:r>
              <a:rPr lang="en-US" sz="1200" b="0" i="0" u="none" strike="noStrike" kern="1200" dirty="0">
                <a:solidFill>
                  <a:schemeClr val="tx1"/>
                </a:solidFill>
                <a:effectLst/>
                <a:latin typeface="+mn-lt"/>
                <a:ea typeface="+mn-ea"/>
                <a:cs typeface="+mn-cs"/>
              </a:rPr>
              <a:t>p30 days of any substance (drug or alcohol) use is 31/50</a:t>
            </a:r>
            <a:r>
              <a:rPr lang="en-US" dirty="0"/>
              <a:t> (62%)</a:t>
            </a:r>
          </a:p>
          <a:p>
            <a:r>
              <a:rPr lang="en-US" sz="1200" b="0" i="0" u="none" strike="noStrike" kern="1200" dirty="0">
                <a:solidFill>
                  <a:schemeClr val="tx1"/>
                </a:solidFill>
                <a:effectLst/>
                <a:latin typeface="+mn-lt"/>
                <a:ea typeface="+mn-ea"/>
                <a:cs typeface="+mn-cs"/>
              </a:rPr>
              <a:t>P30 days illicit use (excl marijuana) is 12/50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15 of 44 with a lifetime hx of drug use are on MAT</a:t>
            </a:r>
            <a:r>
              <a:rPr lang="en-US" dirty="0"/>
              <a:t>  (34% of those w hx of drug use)</a:t>
            </a:r>
          </a:p>
          <a:p>
            <a:endParaRPr lang="en-US" dirty="0"/>
          </a:p>
        </p:txBody>
      </p:sp>
      <p:sp>
        <p:nvSpPr>
          <p:cNvPr id="4" name="Slide Number Placeholder 3"/>
          <p:cNvSpPr>
            <a:spLocks noGrp="1"/>
          </p:cNvSpPr>
          <p:nvPr>
            <p:ph type="sldNum" sz="quarter" idx="10"/>
          </p:nvPr>
        </p:nvSpPr>
        <p:spPr/>
        <p:txBody>
          <a:bodyPr/>
          <a:lstStyle/>
          <a:p>
            <a:fld id="{11878409-B14D-42CB-BCF7-D24AF7588D9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1329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endParaRPr lang="en-US" dirty="0"/>
          </a:p>
        </p:txBody>
      </p:sp>
      <p:sp>
        <p:nvSpPr>
          <p:cNvPr id="4" name="Slide Number Placeholder 3"/>
          <p:cNvSpPr>
            <a:spLocks noGrp="1"/>
          </p:cNvSpPr>
          <p:nvPr>
            <p:ph type="sldNum" sz="quarter" idx="5"/>
          </p:nvPr>
        </p:nvSpPr>
        <p:spPr/>
        <p:txBody>
          <a:bodyPr/>
          <a:lstStyle/>
          <a:p>
            <a:fld id="{052D69AA-B39E-4519-8891-23CF6B0A38AB}" type="slidenum">
              <a:rPr lang="en-US" smtClean="0"/>
              <a:t>30</a:t>
            </a:fld>
            <a:endParaRPr lang="en-US"/>
          </a:p>
        </p:txBody>
      </p:sp>
    </p:spTree>
    <p:extLst>
      <p:ext uri="{BB962C8B-B14F-4D97-AF65-F5344CB8AC3E}">
        <p14:creationId xmlns:p14="http://schemas.microsoft.com/office/powerpoint/2010/main" val="99715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D69AA-B39E-4519-8891-23CF6B0A38AB}" type="slidenum">
              <a:rPr lang="en-US" smtClean="0"/>
              <a:t>31</a:t>
            </a:fld>
            <a:endParaRPr lang="en-US"/>
          </a:p>
        </p:txBody>
      </p:sp>
    </p:spTree>
    <p:extLst>
      <p:ext uri="{BB962C8B-B14F-4D97-AF65-F5344CB8AC3E}">
        <p14:creationId xmlns:p14="http://schemas.microsoft.com/office/powerpoint/2010/main" val="3169198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endParaRPr lang="en-US" b="0" dirty="0"/>
          </a:p>
        </p:txBody>
      </p:sp>
      <p:sp>
        <p:nvSpPr>
          <p:cNvPr id="4" name="Slide Number Placeholder 3"/>
          <p:cNvSpPr>
            <a:spLocks noGrp="1"/>
          </p:cNvSpPr>
          <p:nvPr>
            <p:ph type="sldNum" sz="quarter" idx="5"/>
          </p:nvPr>
        </p:nvSpPr>
        <p:spPr/>
        <p:txBody>
          <a:bodyPr/>
          <a:lstStyle/>
          <a:p>
            <a:fld id="{052D69AA-B39E-4519-8891-23CF6B0A38AB}" type="slidenum">
              <a:rPr lang="en-US" smtClean="0"/>
              <a:t>33</a:t>
            </a:fld>
            <a:endParaRPr lang="en-US"/>
          </a:p>
        </p:txBody>
      </p:sp>
    </p:spTree>
    <p:extLst>
      <p:ext uri="{BB962C8B-B14F-4D97-AF65-F5344CB8AC3E}">
        <p14:creationId xmlns:p14="http://schemas.microsoft.com/office/powerpoint/2010/main" val="3316728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D69AA-B39E-4519-8891-23CF6B0A38AB}" type="slidenum">
              <a:rPr lang="en-US" smtClean="0"/>
              <a:t>34</a:t>
            </a:fld>
            <a:endParaRPr lang="en-US"/>
          </a:p>
        </p:txBody>
      </p:sp>
    </p:spTree>
    <p:extLst>
      <p:ext uri="{BB962C8B-B14F-4D97-AF65-F5344CB8AC3E}">
        <p14:creationId xmlns:p14="http://schemas.microsoft.com/office/powerpoint/2010/main" val="98467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Exact dates of operation: April 9 to June</a:t>
            </a:r>
            <a:r>
              <a:rPr lang="en-US" baseline="0" dirty="0"/>
              <a:t> 4 2020</a:t>
            </a:r>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4</a:t>
            </a:fld>
            <a:endParaRPr lang="en-US" dirty="0"/>
          </a:p>
        </p:txBody>
      </p:sp>
    </p:spTree>
    <p:extLst>
      <p:ext uri="{BB962C8B-B14F-4D97-AF65-F5344CB8AC3E}">
        <p14:creationId xmlns:p14="http://schemas.microsoft.com/office/powerpoint/2010/main" val="209012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7</a:t>
            </a:fld>
            <a:endParaRPr lang="en-US" dirty="0"/>
          </a:p>
        </p:txBody>
      </p:sp>
    </p:spTree>
    <p:extLst>
      <p:ext uri="{BB962C8B-B14F-4D97-AF65-F5344CB8AC3E}">
        <p14:creationId xmlns:p14="http://schemas.microsoft.com/office/powerpoint/2010/main" val="70883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F84D1AC-AB73-46CD-BB70-4585A121BDBC}"/>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4B96C85D-CDF6-4041-9E8B-81926786FEDD}" type="slidenum">
              <a:rPr lang="en-US" altLang="en-US" smtClean="0"/>
              <a:pPr>
                <a:defRPr/>
              </a:pPr>
              <a:t>10</a:t>
            </a:fld>
            <a:endParaRPr lang="en-US" altLang="en-US" dirty="0"/>
          </a:p>
        </p:txBody>
      </p:sp>
      <p:sp>
        <p:nvSpPr>
          <p:cNvPr id="7171" name="Rectangle 2">
            <a:extLst>
              <a:ext uri="{FF2B5EF4-FFF2-40B4-BE49-F238E27FC236}">
                <a16:creationId xmlns:a16="http://schemas.microsoft.com/office/drawing/2014/main" id="{2EDE2174-0BC1-42FF-8256-5BB27B47C365}"/>
              </a:ext>
            </a:extLst>
          </p:cNvPr>
          <p:cNvSpPr>
            <a:spLocks noGrp="1" noRot="1" noChangeAspect="1" noChangeArrowheads="1" noTextEdit="1"/>
          </p:cNvSpPr>
          <p:nvPr>
            <p:ph type="sldImg"/>
          </p:nvPr>
        </p:nvSpPr>
        <p:spPr>
          <a:xfrm>
            <a:off x="3917950" y="876300"/>
            <a:ext cx="4203700" cy="2365375"/>
          </a:xfrm>
          <a:ln/>
        </p:spPr>
      </p:sp>
      <p:sp>
        <p:nvSpPr>
          <p:cNvPr id="7172" name="Rectangle 3">
            <a:extLst>
              <a:ext uri="{FF2B5EF4-FFF2-40B4-BE49-F238E27FC236}">
                <a16:creationId xmlns:a16="http://schemas.microsoft.com/office/drawing/2014/main" id="{D8E5C25B-915A-4500-A18F-50F1EE3B52C9}"/>
              </a:ext>
            </a:extLst>
          </p:cNvPr>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3038" indent="-173038" eaLnBrk="1" hangingPunct="1">
              <a:buFontTx/>
              <a:buChar char="•"/>
              <a:defRPr/>
            </a:pPr>
            <a:r>
              <a:rPr lang="en-US" altLang="en-US" dirty="0">
                <a:latin typeface="Arial" pitchFamily="34" charset="0"/>
                <a:ea typeface="ＭＳ Ｐゴシック" pitchFamily="34" charset="-128"/>
              </a:rPr>
              <a:t>Key words of “access” and “high quality” –</a:t>
            </a:r>
          </a:p>
          <a:p>
            <a:pPr marL="173038" indent="-173038" eaLnBrk="1" hangingPunct="1">
              <a:buFontTx/>
              <a:buChar char="•"/>
              <a:defRPr/>
            </a:pPr>
            <a:r>
              <a:rPr lang="en-US" altLang="en-US" dirty="0">
                <a:latin typeface="Arial" pitchFamily="34" charset="0"/>
                <a:ea typeface="ＭＳ Ｐゴシック" pitchFamily="34" charset="-128"/>
              </a:rPr>
              <a:t>strive to be present in places where homeless individuals and families are,</a:t>
            </a:r>
          </a:p>
          <a:p>
            <a:pPr marL="173038" indent="-173038" eaLnBrk="1" hangingPunct="1">
              <a:buFontTx/>
              <a:buChar char="•"/>
              <a:defRPr/>
            </a:pPr>
            <a:r>
              <a:rPr lang="en-US" altLang="en-US" dirty="0">
                <a:latin typeface="Arial" pitchFamily="34" charset="0"/>
                <a:ea typeface="ＭＳ Ｐゴシック" pitchFamily="34" charset="-128"/>
              </a:rPr>
              <a:t>addressing their urgent needs as well as preventive care to identify and treat illnesses before they escalate into crises</a:t>
            </a:r>
          </a:p>
        </p:txBody>
      </p:sp>
    </p:spTree>
    <p:extLst>
      <p:ext uri="{BB962C8B-B14F-4D97-AF65-F5344CB8AC3E}">
        <p14:creationId xmlns:p14="http://schemas.microsoft.com/office/powerpoint/2010/main" val="187203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b="1" dirty="0"/>
              <a:t>Creation of Alternate Care Sites</a:t>
            </a:r>
            <a:endParaRPr lang="en-US" dirty="0"/>
          </a:p>
          <a:p>
            <a:endParaRPr lang="en-US" dirty="0"/>
          </a:p>
        </p:txBody>
      </p:sp>
      <p:sp>
        <p:nvSpPr>
          <p:cNvPr id="4" name="Slide Number Placeholder 3"/>
          <p:cNvSpPr>
            <a:spLocks noGrp="1"/>
          </p:cNvSpPr>
          <p:nvPr>
            <p:ph type="sldNum" sz="quarter" idx="10"/>
          </p:nvPr>
        </p:nvSpPr>
        <p:spPr/>
        <p:txBody>
          <a:bodyPr/>
          <a:lstStyle/>
          <a:p>
            <a:fld id="{E2BC7CC1-7C73-4A5E-BDBE-20A371246D14}" type="slidenum">
              <a:rPr lang="en-US" smtClean="0"/>
              <a:t>15</a:t>
            </a:fld>
            <a:endParaRPr lang="en-US"/>
          </a:p>
        </p:txBody>
      </p:sp>
    </p:spTree>
    <p:extLst>
      <p:ext uri="{BB962C8B-B14F-4D97-AF65-F5344CB8AC3E}">
        <p14:creationId xmlns:p14="http://schemas.microsoft.com/office/powerpoint/2010/main" val="48713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876300"/>
            <a:ext cx="4203700"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Maggie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Gauging acuity for admission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Methadone maintenance protocols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Wrote standards, rewrote them- iterative process. Early staff essential in developing then fine-tuning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Doing vital signs in this environment- usually super easy and fast, but everything is more complicated by infection control, individual VS sets in tent A, cleaning O2 sensor </a:t>
            </a:r>
            <a:r>
              <a:rPr lang="en-US" sz="1200" dirty="0" err="1">
                <a:solidFill>
                  <a:prstClr val="black"/>
                </a:solidFill>
              </a:rPr>
              <a:t>qpt</a:t>
            </a:r>
            <a:r>
              <a:rPr lang="en-US" sz="1200" dirty="0">
                <a:solidFill>
                  <a:prstClr val="black"/>
                </a:solidFill>
              </a:rPr>
              <a:t>.</a:t>
            </a:r>
          </a:p>
          <a:p>
            <a:endParaRPr lang="en-US" dirty="0"/>
          </a:p>
        </p:txBody>
      </p:sp>
      <p:sp>
        <p:nvSpPr>
          <p:cNvPr id="4" name="Slide Number Placeholder 3"/>
          <p:cNvSpPr>
            <a:spLocks noGrp="1"/>
          </p:cNvSpPr>
          <p:nvPr>
            <p:ph type="sldNum" sz="quarter" idx="5"/>
          </p:nvPr>
        </p:nvSpPr>
        <p:spPr/>
        <p:txBody>
          <a:bodyPr/>
          <a:lstStyle/>
          <a:p>
            <a:fld id="{B9F48534-894F-4714-B3E8-01FE327BB137}" type="slidenum">
              <a:rPr lang="en-US" smtClean="0"/>
              <a:t>16</a:t>
            </a:fld>
            <a:endParaRPr lang="en-US" dirty="0"/>
          </a:p>
        </p:txBody>
      </p:sp>
    </p:spTree>
    <p:extLst>
      <p:ext uri="{BB962C8B-B14F-4D97-AF65-F5344CB8AC3E}">
        <p14:creationId xmlns:p14="http://schemas.microsoft.com/office/powerpoint/2010/main" val="194546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876300"/>
            <a:ext cx="4203700" cy="2365375"/>
          </a:xfrm>
        </p:spPr>
      </p:sp>
      <p:sp>
        <p:nvSpPr>
          <p:cNvPr id="3" name="Notes Placeholder 2"/>
          <p:cNvSpPr>
            <a:spLocks noGrp="1"/>
          </p:cNvSpPr>
          <p:nvPr>
            <p:ph type="body" idx="1"/>
          </p:nvPr>
        </p:nvSpPr>
        <p:spPr/>
        <p:txBody>
          <a:bodyPr/>
          <a:lstStyle/>
          <a:p>
            <a:r>
              <a:rPr lang="en-US" dirty="0"/>
              <a:t>Diana </a:t>
            </a:r>
          </a:p>
          <a:p>
            <a:r>
              <a:rPr lang="en-US" dirty="0"/>
              <a:t>Staff from all over BHCHP came</a:t>
            </a:r>
            <a:r>
              <a:rPr lang="en-US" baseline="0" dirty="0"/>
              <a:t> to staff the tents, which a wide range of skills and patient care frameworks.</a:t>
            </a:r>
          </a:p>
          <a:p>
            <a:r>
              <a:rPr lang="en-US" baseline="0" dirty="0"/>
              <a:t>We had </a:t>
            </a:r>
          </a:p>
          <a:p>
            <a:r>
              <a:rPr lang="en-US" baseline="0" dirty="0"/>
              <a:t>- For the case management role: AmeriCorps members, members of HR </a:t>
            </a:r>
            <a:r>
              <a:rPr lang="en-US" baseline="0" dirty="0" err="1"/>
              <a:t>etc</a:t>
            </a:r>
            <a:endParaRPr lang="en-US" baseline="0" dirty="0"/>
          </a:p>
          <a:p>
            <a:pPr marL="171450" indent="-171450">
              <a:buFontTx/>
              <a:buChar char="-"/>
            </a:pPr>
            <a:r>
              <a:rPr lang="en-US" baseline="0" dirty="0"/>
              <a:t>Nurses from SPOT, clinic, case management</a:t>
            </a:r>
          </a:p>
          <a:p>
            <a:pPr marL="171450" indent="-171450">
              <a:buFontTx/>
              <a:buChar char="-"/>
            </a:pPr>
            <a:r>
              <a:rPr lang="en-US" baseline="0" dirty="0"/>
              <a:t>Everyone jumped into the work, willing to do whatever was needed…we all got good at trash management, making beds, washing walls </a:t>
            </a:r>
          </a:p>
          <a:p>
            <a:pPr marL="171450" indent="-171450">
              <a:buFontTx/>
              <a:buChar char="-"/>
            </a:pPr>
            <a:endParaRPr lang="en-US" baseline="0" dirty="0"/>
          </a:p>
          <a:p>
            <a:pPr marL="171450" indent="-171450">
              <a:buFontTx/>
              <a:buChar char="-"/>
            </a:pPr>
            <a:r>
              <a:rPr lang="en-US" baseline="0" dirty="0"/>
              <a:t>Many patient-facing roles at BHCHP focus on the long game, but this was all about a 3-day turn around, with a focus on crisis management, ‘nice to have’ vs. ‘need to have’</a:t>
            </a:r>
          </a:p>
          <a:p>
            <a:pPr marL="0" indent="0">
              <a:buFontTx/>
              <a:buNone/>
            </a:pPr>
            <a:endParaRPr lang="en-US" baseline="0" dirty="0"/>
          </a:p>
          <a:p>
            <a:pPr marL="0" indent="0">
              <a:buFontTx/>
              <a:buNone/>
            </a:pPr>
            <a:r>
              <a:rPr lang="en-US" baseline="0" dirty="0"/>
              <a:t>Oversight for redeployment was a challenge since in non-COVID times staffing is handled on a local level by site directors – this required a unified redeployment strategy</a:t>
            </a:r>
          </a:p>
          <a:p>
            <a:pPr marL="0" indent="0">
              <a:buFontTx/>
              <a:buNone/>
            </a:pPr>
            <a:endParaRPr lang="en-US" baseline="0" dirty="0"/>
          </a:p>
          <a:p>
            <a:pPr marL="0" indent="0">
              <a:buFontTx/>
              <a:buNone/>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B9F48534-894F-4714-B3E8-01FE327BB137}" type="slidenum">
              <a:rPr lang="en-US" smtClean="0"/>
              <a:t>17</a:t>
            </a:fld>
            <a:endParaRPr lang="en-US" dirty="0"/>
          </a:p>
        </p:txBody>
      </p:sp>
    </p:spTree>
    <p:extLst>
      <p:ext uri="{BB962C8B-B14F-4D97-AF65-F5344CB8AC3E}">
        <p14:creationId xmlns:p14="http://schemas.microsoft.com/office/powerpoint/2010/main" val="65739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Maggie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Hospitality and flexibility paramount</a:t>
            </a:r>
          </a:p>
          <a:p>
            <a:r>
              <a:rPr lang="en-US" dirty="0"/>
              <a:t>At</a:t>
            </a:r>
            <a:r>
              <a:rPr lang="en-US" baseline="0" dirty="0"/>
              <a:t> the tents we encountered individuals from the shelters who we had not previously known, and for whom we could not assume an established relationship of trust with BHCHP. These were patients with very </a:t>
            </a:r>
            <a:r>
              <a:rPr lang="en-US" baseline="0" dirty="0" err="1"/>
              <a:t>signficant</a:t>
            </a:r>
            <a:r>
              <a:rPr lang="en-US" baseline="0" dirty="0"/>
              <a:t> substance use or mental health disorders. We needed to draw on the principles of the org and our experienced with trauma-informed care to try to offer as flexible and supportive an environment as possible- while also being part of a massive public health response that requires a certain amount of coordination and rule-following </a:t>
            </a:r>
            <a:endParaRPr lang="en-US" dirty="0"/>
          </a:p>
          <a:p>
            <a:r>
              <a:rPr lang="en-US" dirty="0"/>
              <a:t>Patient stories: </a:t>
            </a:r>
          </a:p>
          <a:p>
            <a:r>
              <a:rPr lang="en-US" dirty="0"/>
              <a:t>Tent A: Suicidal with positive results </a:t>
            </a:r>
          </a:p>
          <a:p>
            <a:r>
              <a:rPr lang="en-US" dirty="0"/>
              <a:t>Tent B: connected to CM and working on housing</a:t>
            </a:r>
          </a:p>
        </p:txBody>
      </p:sp>
      <p:sp>
        <p:nvSpPr>
          <p:cNvPr id="4" name="Slide Number Placeholder 3"/>
          <p:cNvSpPr>
            <a:spLocks noGrp="1"/>
          </p:cNvSpPr>
          <p:nvPr>
            <p:ph type="sldNum" sz="quarter" idx="10"/>
          </p:nvPr>
        </p:nvSpPr>
        <p:spPr/>
        <p:txBody>
          <a:bodyPr/>
          <a:lstStyle/>
          <a:p>
            <a:fld id="{B9F48534-894F-4714-B3E8-01FE327BB137}" type="slidenum">
              <a:rPr lang="en-US" smtClean="0"/>
              <a:t>18</a:t>
            </a:fld>
            <a:endParaRPr lang="en-US" dirty="0"/>
          </a:p>
        </p:txBody>
      </p:sp>
    </p:spTree>
    <p:extLst>
      <p:ext uri="{BB962C8B-B14F-4D97-AF65-F5344CB8AC3E}">
        <p14:creationId xmlns:p14="http://schemas.microsoft.com/office/powerpoint/2010/main" val="78974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Expanding isolation and quarantine sites: Boston Hope in response to increasing number of cases</a:t>
            </a:r>
          </a:p>
        </p:txBody>
      </p:sp>
      <p:sp>
        <p:nvSpPr>
          <p:cNvPr id="4" name="Slide Number Placeholder 3"/>
          <p:cNvSpPr>
            <a:spLocks noGrp="1"/>
          </p:cNvSpPr>
          <p:nvPr>
            <p:ph type="sldNum" sz="quarter" idx="10"/>
          </p:nvPr>
        </p:nvSpPr>
        <p:spPr/>
        <p:txBody>
          <a:bodyPr/>
          <a:lstStyle/>
          <a:p>
            <a:fld id="{E2BC7CC1-7C73-4A5E-BDBE-20A371246D14}" type="slidenum">
              <a:rPr lang="en-US" smtClean="0"/>
              <a:t>21</a:t>
            </a:fld>
            <a:endParaRPr lang="en-US"/>
          </a:p>
        </p:txBody>
      </p:sp>
    </p:spTree>
    <p:extLst>
      <p:ext uri="{BB962C8B-B14F-4D97-AF65-F5344CB8AC3E}">
        <p14:creationId xmlns:p14="http://schemas.microsoft.com/office/powerpoint/2010/main" val="4258250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14.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15.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tags" Target="../tags/tag18.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5.xml"/><Relationship Id="rId1" Type="http://schemas.openxmlformats.org/officeDocument/2006/relationships/tags" Target="../tags/tag19.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5.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tags" Target="../tags/tag23.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24.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4465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1"/>
            <a:ext cx="2984827"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3474500" y="3105357"/>
            <a:ext cx="6714779"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3474500" y="3711729"/>
            <a:ext cx="6714779"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1218768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081" y="6574546"/>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984827"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1727" y="1504987"/>
            <a:ext cx="3831221" cy="811676"/>
          </a:xfrm>
          <a:prstGeom prst="rect">
            <a:avLst/>
          </a:prstGeom>
        </p:spPr>
      </p:pic>
      <p:sp>
        <p:nvSpPr>
          <p:cNvPr id="18" name="Rectangle 17"/>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18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lgn="r"/>
            <a:fld id="{D08168A5-B914-4420-B683-FDA65463E86F}" type="slidenum">
              <a:rPr lang="en-US" smtClean="0"/>
              <a:pPr algn="r"/>
              <a:t>‹#›</a:t>
            </a:fld>
            <a:r>
              <a:rPr lang="en-US" dirty="0"/>
              <a:t> </a:t>
            </a:r>
          </a:p>
        </p:txBody>
      </p:sp>
    </p:spTree>
    <p:extLst>
      <p:ext uri="{BB962C8B-B14F-4D97-AF65-F5344CB8AC3E}">
        <p14:creationId xmlns:p14="http://schemas.microsoft.com/office/powerpoint/2010/main" val="180145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D41605B-E57B-4251-82A8-4DF7BB90093F}" type="slidenum">
              <a:rPr lang="en-US"/>
              <a:pPr/>
              <a:t>‹#›</a:t>
            </a:fld>
            <a:r>
              <a:rPr lang="en-US" dirty="0"/>
              <a:t> </a:t>
            </a:r>
          </a:p>
        </p:txBody>
      </p:sp>
    </p:spTree>
    <p:extLst>
      <p:ext uri="{BB962C8B-B14F-4D97-AF65-F5344CB8AC3E}">
        <p14:creationId xmlns:p14="http://schemas.microsoft.com/office/powerpoint/2010/main" val="2111527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060" y="1121039"/>
            <a:ext cx="4010725" cy="314060"/>
          </a:xfrm>
        </p:spPr>
        <p:txBody>
          <a:bodyPr anchor="b"/>
          <a:lstStyle>
            <a:lvl1pPr algn="l">
              <a:defRPr sz="2041" b="1"/>
            </a:lvl1pPr>
          </a:lstStyle>
          <a:p>
            <a:r>
              <a:rPr lang="en-US"/>
              <a:t>Click to edit Master title style</a:t>
            </a:r>
          </a:p>
        </p:txBody>
      </p:sp>
      <p:sp>
        <p:nvSpPr>
          <p:cNvPr id="3" name="Content Placeholder 2"/>
          <p:cNvSpPr>
            <a:spLocks noGrp="1"/>
          </p:cNvSpPr>
          <p:nvPr>
            <p:ph idx="1"/>
          </p:nvPr>
        </p:nvSpPr>
        <p:spPr>
          <a:xfrm>
            <a:off x="4766652" y="273741"/>
            <a:ext cx="6816289" cy="5852138"/>
          </a:xfrm>
        </p:spPr>
        <p:txBody>
          <a:bodyPr/>
          <a:lstStyle>
            <a:lvl1pPr>
              <a:defRPr sz="3265"/>
            </a:lvl1pPr>
            <a:lvl2pPr>
              <a:defRPr sz="2857"/>
            </a:lvl2pPr>
            <a:lvl3pPr>
              <a:defRPr sz="2449"/>
            </a:lvl3pPr>
            <a:lvl4pPr>
              <a:defRPr sz="2041"/>
            </a:lvl4pPr>
            <a:lvl5pPr>
              <a:defRPr sz="2041"/>
            </a:lvl5pPr>
            <a:lvl6pPr>
              <a:defRPr sz="2041"/>
            </a:lvl6pPr>
            <a:lvl7pPr>
              <a:defRPr sz="2041"/>
            </a:lvl7pPr>
            <a:lvl8pPr>
              <a:defRPr sz="2041"/>
            </a:lvl8pPr>
            <a:lvl9pPr>
              <a:defRPr sz="20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060" y="1435095"/>
            <a:ext cx="4010725" cy="4690781"/>
          </a:xfrm>
        </p:spPr>
        <p:txBody>
          <a:bodyPr/>
          <a:lstStyle>
            <a:lvl1pPr marL="0" indent="0">
              <a:buNone/>
              <a:defRPr sz="1428"/>
            </a:lvl1pPr>
            <a:lvl2pPr marL="466331" indent="0">
              <a:buNone/>
              <a:defRPr sz="1224"/>
            </a:lvl2pPr>
            <a:lvl3pPr marL="932665" indent="0">
              <a:buNone/>
              <a:defRPr sz="1020"/>
            </a:lvl3pPr>
            <a:lvl4pPr marL="1398999" indent="0">
              <a:buNone/>
              <a:defRPr sz="918"/>
            </a:lvl4pPr>
            <a:lvl5pPr marL="1865332" indent="0">
              <a:buNone/>
              <a:defRPr sz="918"/>
            </a:lvl5pPr>
            <a:lvl6pPr marL="2331665" indent="0">
              <a:buNone/>
              <a:defRPr sz="918"/>
            </a:lvl6pPr>
            <a:lvl7pPr marL="2797996" indent="0">
              <a:buNone/>
              <a:defRPr sz="918"/>
            </a:lvl7pPr>
            <a:lvl8pPr marL="3264329" indent="0">
              <a:buNone/>
              <a:defRPr sz="918"/>
            </a:lvl8pPr>
            <a:lvl9pPr marL="3730663" indent="0">
              <a:buNone/>
              <a:defRPr sz="918"/>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15B38B8-45D5-4135-AD1A-C9A93A3754E9}" type="slidenum">
              <a:rPr lang="en-US"/>
              <a:pPr/>
              <a:t>‹#›</a:t>
            </a:fld>
            <a:r>
              <a:rPr lang="en-US" dirty="0"/>
              <a:t> </a:t>
            </a:r>
          </a:p>
        </p:txBody>
      </p:sp>
    </p:spTree>
    <p:extLst>
      <p:ext uri="{BB962C8B-B14F-4D97-AF65-F5344CB8AC3E}">
        <p14:creationId xmlns:p14="http://schemas.microsoft.com/office/powerpoint/2010/main" val="262975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725" y="5053810"/>
            <a:ext cx="7315200" cy="314028"/>
          </a:xfrm>
        </p:spPr>
        <p:txBody>
          <a:bodyPr anchor="b"/>
          <a:lstStyle>
            <a:lvl1pPr algn="l">
              <a:defRPr sz="2041" b="1"/>
            </a:lvl1pPr>
          </a:lstStyle>
          <a:p>
            <a:r>
              <a:rPr lang="en-US"/>
              <a:t>Click to edit Master title style</a:t>
            </a:r>
          </a:p>
        </p:txBody>
      </p:sp>
      <p:sp>
        <p:nvSpPr>
          <p:cNvPr id="3" name="Picture Placeholder 2"/>
          <p:cNvSpPr>
            <a:spLocks noGrp="1"/>
          </p:cNvSpPr>
          <p:nvPr>
            <p:ph type="pic" idx="1"/>
          </p:nvPr>
        </p:nvSpPr>
        <p:spPr>
          <a:xfrm>
            <a:off x="2388725" y="612264"/>
            <a:ext cx="7315200" cy="4115772"/>
          </a:xfrm>
        </p:spPr>
        <p:txBody>
          <a:bodyPr/>
          <a:lstStyle>
            <a:lvl1pPr marL="0" indent="0">
              <a:buNone/>
              <a:defRPr sz="3265"/>
            </a:lvl1pPr>
            <a:lvl2pPr marL="466331" indent="0">
              <a:buNone/>
              <a:defRPr sz="2857"/>
            </a:lvl2pPr>
            <a:lvl3pPr marL="932665" indent="0">
              <a:buNone/>
              <a:defRPr sz="2449"/>
            </a:lvl3pPr>
            <a:lvl4pPr marL="1398999" indent="0">
              <a:buNone/>
              <a:defRPr sz="2041"/>
            </a:lvl4pPr>
            <a:lvl5pPr marL="1865332" indent="0">
              <a:buNone/>
              <a:defRPr sz="2041"/>
            </a:lvl5pPr>
            <a:lvl6pPr marL="2331665" indent="0">
              <a:buNone/>
              <a:defRPr sz="2041"/>
            </a:lvl6pPr>
            <a:lvl7pPr marL="2797996" indent="0">
              <a:buNone/>
              <a:defRPr sz="2041"/>
            </a:lvl7pPr>
            <a:lvl8pPr marL="3264329" indent="0">
              <a:buNone/>
              <a:defRPr sz="2041"/>
            </a:lvl8pPr>
            <a:lvl9pPr marL="3730663" indent="0">
              <a:buNone/>
              <a:defRPr sz="2041"/>
            </a:lvl9pPr>
          </a:lstStyle>
          <a:p>
            <a:endParaRPr lang="en-US" dirty="0"/>
          </a:p>
        </p:txBody>
      </p:sp>
      <p:sp>
        <p:nvSpPr>
          <p:cNvPr id="4" name="Text Placeholder 3"/>
          <p:cNvSpPr>
            <a:spLocks noGrp="1"/>
          </p:cNvSpPr>
          <p:nvPr>
            <p:ph type="body" sz="half" idx="2"/>
          </p:nvPr>
        </p:nvSpPr>
        <p:spPr>
          <a:xfrm>
            <a:off x="2388725" y="5367835"/>
            <a:ext cx="7315200" cy="805014"/>
          </a:xfrm>
        </p:spPr>
        <p:txBody>
          <a:bodyPr/>
          <a:lstStyle>
            <a:lvl1pPr marL="0" indent="0">
              <a:buNone/>
              <a:defRPr sz="1428"/>
            </a:lvl1pPr>
            <a:lvl2pPr marL="466331" indent="0">
              <a:buNone/>
              <a:defRPr sz="1224"/>
            </a:lvl2pPr>
            <a:lvl3pPr marL="932665" indent="0">
              <a:buNone/>
              <a:defRPr sz="1020"/>
            </a:lvl3pPr>
            <a:lvl4pPr marL="1398999" indent="0">
              <a:buNone/>
              <a:defRPr sz="918"/>
            </a:lvl4pPr>
            <a:lvl5pPr marL="1865332" indent="0">
              <a:buNone/>
              <a:defRPr sz="918"/>
            </a:lvl5pPr>
            <a:lvl6pPr marL="2331665" indent="0">
              <a:buNone/>
              <a:defRPr sz="918"/>
            </a:lvl6pPr>
            <a:lvl7pPr marL="2797996" indent="0">
              <a:buNone/>
              <a:defRPr sz="918"/>
            </a:lvl7pPr>
            <a:lvl8pPr marL="3264329" indent="0">
              <a:buNone/>
              <a:defRPr sz="918"/>
            </a:lvl8pPr>
            <a:lvl9pPr marL="3730663" indent="0">
              <a:buNone/>
              <a:defRPr sz="918"/>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768A5BA-9F8D-4F7A-8B62-BC2FF3017CFE}" type="slidenum">
              <a:rPr lang="en-US"/>
              <a:pPr/>
              <a:t>‹#›</a:t>
            </a:fld>
            <a:r>
              <a:rPr lang="en-US" dirty="0"/>
              <a:t> </a:t>
            </a:r>
          </a:p>
        </p:txBody>
      </p:sp>
    </p:spTree>
    <p:extLst>
      <p:ext uri="{BB962C8B-B14F-4D97-AF65-F5344CB8AC3E}">
        <p14:creationId xmlns:p14="http://schemas.microsoft.com/office/powerpoint/2010/main" val="424169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9B2A153-F14F-493E-96AA-FCAE5BBC9189}" type="slidenum">
              <a:rPr lang="en-US"/>
              <a:pPr/>
              <a:t>‹#›</a:t>
            </a:fld>
            <a:r>
              <a:rPr lang="en-US" dirty="0"/>
              <a:t> </a:t>
            </a:r>
          </a:p>
        </p:txBody>
      </p:sp>
    </p:spTree>
    <p:extLst>
      <p:ext uri="{BB962C8B-B14F-4D97-AF65-F5344CB8AC3E}">
        <p14:creationId xmlns:p14="http://schemas.microsoft.com/office/powerpoint/2010/main" val="32462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0037" y="268881"/>
            <a:ext cx="596830" cy="29689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1985" y="268881"/>
            <a:ext cx="7606771" cy="29689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62A8464-8B81-433B-8AD8-69360921FB2C}" type="slidenum">
              <a:rPr lang="en-US"/>
              <a:pPr/>
              <a:t>‹#›</a:t>
            </a:fld>
            <a:r>
              <a:rPr lang="en-US" dirty="0"/>
              <a:t> </a:t>
            </a:r>
          </a:p>
        </p:txBody>
      </p:sp>
    </p:spTree>
    <p:extLst>
      <p:ext uri="{BB962C8B-B14F-4D97-AF65-F5344CB8AC3E}">
        <p14:creationId xmlns:p14="http://schemas.microsoft.com/office/powerpoint/2010/main" val="777107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4465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1"/>
            <a:ext cx="2984827"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3474500" y="3105357"/>
            <a:ext cx="6714779"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3474500" y="3711729"/>
            <a:ext cx="6714779"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1218768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0081" y="6574546"/>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984827"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91727" y="1504987"/>
            <a:ext cx="3831221" cy="811676"/>
          </a:xfrm>
          <a:prstGeom prst="rect">
            <a:avLst/>
          </a:prstGeom>
        </p:spPr>
      </p:pic>
      <p:sp>
        <p:nvSpPr>
          <p:cNvPr id="18" name="Rectangle 17"/>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2494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62163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2939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xfrm>
            <a:off x="11626851" y="6565901"/>
            <a:ext cx="264583" cy="1555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Arial" charset="0"/>
                <a:ea typeface="+mn-ea"/>
              </a:defRPr>
            </a:lvl1pPr>
          </a:lstStyle>
          <a:p>
            <a:pPr>
              <a:defRPr/>
            </a:pPr>
            <a:fld id="{3BD457CD-D70C-437A-A87D-363F4EBCC43C}" type="slidenum">
              <a:rPr lang="en-US"/>
              <a:pPr>
                <a:defRPr/>
              </a:pPr>
              <a:t>‹#›</a:t>
            </a:fld>
            <a:r>
              <a:rPr lang="en-US" dirty="0"/>
              <a:t> </a:t>
            </a:r>
          </a:p>
        </p:txBody>
      </p:sp>
    </p:spTree>
    <p:extLst>
      <p:ext uri="{BB962C8B-B14F-4D97-AF65-F5344CB8AC3E}">
        <p14:creationId xmlns:p14="http://schemas.microsoft.com/office/powerpoint/2010/main" val="328957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0477595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050136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xfrm>
            <a:off x="11626136" y="6566446"/>
            <a:ext cx="265653" cy="155496"/>
          </a:xfrm>
          <a:prstGeom prst="rect">
            <a:avLst/>
          </a:prstGeom>
          <a:ln/>
        </p:spPr>
        <p:txBody>
          <a:bodyPr/>
          <a:lstStyle>
            <a:lvl1pPr>
              <a:defRPr/>
            </a:lvl1pPr>
          </a:lstStyle>
          <a:p>
            <a:pPr>
              <a:defRPr/>
            </a:pPr>
            <a:fld id="{05408DDE-D2D0-448D-A7C8-822E79F8BACA}" type="slidenum">
              <a:rPr lang="en-US"/>
              <a:pPr>
                <a:defRPr/>
              </a:pPr>
              <a:t>‹#›</a:t>
            </a:fld>
            <a:r>
              <a:rPr lang="en-US" dirty="0"/>
              <a:t> </a:t>
            </a:r>
          </a:p>
        </p:txBody>
      </p:sp>
      <p:sp>
        <p:nvSpPr>
          <p:cNvPr id="3" name="Title 1"/>
          <p:cNvSpPr>
            <a:spLocks noGrp="1"/>
          </p:cNvSpPr>
          <p:nvPr>
            <p:ph type="title"/>
          </p:nvPr>
        </p:nvSpPr>
        <p:spPr>
          <a:xfrm>
            <a:off x="161986" y="268878"/>
            <a:ext cx="10418813" cy="294794"/>
          </a:xfrm>
        </p:spPr>
        <p:txBody>
          <a:bodyPr/>
          <a:lstStyle/>
          <a:p>
            <a:r>
              <a:rPr lang="en-US"/>
              <a:t>Click to edit Master title style</a:t>
            </a:r>
          </a:p>
        </p:txBody>
      </p:sp>
      <p:sp>
        <p:nvSpPr>
          <p:cNvPr id="4" name="Content Placeholder 2"/>
          <p:cNvSpPr>
            <a:spLocks noGrp="1"/>
          </p:cNvSpPr>
          <p:nvPr>
            <p:ph idx="1"/>
          </p:nvPr>
        </p:nvSpPr>
        <p:spPr>
          <a:xfrm>
            <a:off x="1976207" y="1990667"/>
            <a:ext cx="5853024" cy="1247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450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4465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1"/>
            <a:ext cx="2984827"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3474500" y="3105357"/>
            <a:ext cx="6714779"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3474500" y="3711729"/>
            <a:ext cx="6714779"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1218768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0081" y="6574546"/>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984827"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91727" y="1504987"/>
            <a:ext cx="3831221" cy="811676"/>
          </a:xfrm>
          <a:prstGeom prst="rect">
            <a:avLst/>
          </a:prstGeom>
        </p:spPr>
      </p:pic>
      <p:sp>
        <p:nvSpPr>
          <p:cNvPr id="18" name="Rectangle 17"/>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6361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615771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4986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xfrm>
            <a:off x="11626851" y="6565901"/>
            <a:ext cx="264583" cy="1555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Arial" charset="0"/>
                <a:ea typeface="+mn-ea"/>
              </a:defRPr>
            </a:lvl1pPr>
          </a:lstStyle>
          <a:p>
            <a:pPr>
              <a:defRPr/>
            </a:pPr>
            <a:fld id="{3BD457CD-D70C-437A-A87D-363F4EBCC43C}" type="slidenum">
              <a:rPr lang="en-US"/>
              <a:pPr>
                <a:defRPr/>
              </a:pPr>
              <a:t>‹#›</a:t>
            </a:fld>
            <a:r>
              <a:rPr lang="en-US" dirty="0"/>
              <a:t> </a:t>
            </a:r>
          </a:p>
        </p:txBody>
      </p:sp>
    </p:spTree>
    <p:extLst>
      <p:ext uri="{BB962C8B-B14F-4D97-AF65-F5344CB8AC3E}">
        <p14:creationId xmlns:p14="http://schemas.microsoft.com/office/powerpoint/2010/main" val="89639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289913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xfrm>
            <a:off x="11626136" y="6566446"/>
            <a:ext cx="265653" cy="155496"/>
          </a:xfrm>
          <a:prstGeom prst="rect">
            <a:avLst/>
          </a:prstGeom>
          <a:ln/>
        </p:spPr>
        <p:txBody>
          <a:bodyPr/>
          <a:lstStyle>
            <a:lvl1pPr>
              <a:defRPr/>
            </a:lvl1pPr>
          </a:lstStyle>
          <a:p>
            <a:pPr>
              <a:defRPr/>
            </a:pPr>
            <a:fld id="{05408DDE-D2D0-448D-A7C8-822E79F8BACA}" type="slidenum">
              <a:rPr lang="en-US"/>
              <a:pPr>
                <a:defRPr/>
              </a:pPr>
              <a:t>‹#›</a:t>
            </a:fld>
            <a:r>
              <a:rPr lang="en-US" dirty="0"/>
              <a:t> </a:t>
            </a:r>
          </a:p>
        </p:txBody>
      </p:sp>
      <p:sp>
        <p:nvSpPr>
          <p:cNvPr id="3" name="Title 1"/>
          <p:cNvSpPr>
            <a:spLocks noGrp="1"/>
          </p:cNvSpPr>
          <p:nvPr>
            <p:ph type="title"/>
          </p:nvPr>
        </p:nvSpPr>
        <p:spPr>
          <a:xfrm>
            <a:off x="161986" y="268878"/>
            <a:ext cx="10418813" cy="294794"/>
          </a:xfrm>
        </p:spPr>
        <p:txBody>
          <a:bodyPr/>
          <a:lstStyle/>
          <a:p>
            <a:r>
              <a:rPr lang="en-US"/>
              <a:t>Click to edit Master title style</a:t>
            </a:r>
          </a:p>
        </p:txBody>
      </p:sp>
      <p:sp>
        <p:nvSpPr>
          <p:cNvPr id="4" name="Content Placeholder 2"/>
          <p:cNvSpPr>
            <a:spLocks noGrp="1"/>
          </p:cNvSpPr>
          <p:nvPr>
            <p:ph idx="1"/>
          </p:nvPr>
        </p:nvSpPr>
        <p:spPr>
          <a:xfrm>
            <a:off x="1976207" y="1990667"/>
            <a:ext cx="5853024" cy="1247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773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4465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1"/>
            <a:ext cx="2984827"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3474500" y="3105357"/>
            <a:ext cx="6714779"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3474500" y="3711729"/>
            <a:ext cx="6714779"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1218768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081" y="6574546"/>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984827"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1727" y="1504987"/>
            <a:ext cx="3831221" cy="811676"/>
          </a:xfrm>
          <a:prstGeom prst="rect">
            <a:avLst/>
          </a:prstGeom>
        </p:spPr>
      </p:pic>
      <p:sp>
        <p:nvSpPr>
          <p:cNvPr id="18" name="Rectangle 17"/>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7379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05189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3781378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560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2434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958731" y="2370667"/>
            <a:ext cx="7474373"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958731" y="3602038"/>
            <a:ext cx="7474373"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2" y="31740"/>
            <a:ext cx="3648809" cy="637224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4398" y="245862"/>
            <a:ext cx="3628116" cy="835151"/>
          </a:xfrm>
          <a:prstGeom prst="rect">
            <a:avLst/>
          </a:prstGeom>
        </p:spPr>
      </p:pic>
    </p:spTree>
    <p:extLst>
      <p:ext uri="{BB962C8B-B14F-4D97-AF65-F5344CB8AC3E}">
        <p14:creationId xmlns:p14="http://schemas.microsoft.com/office/powerpoint/2010/main" val="1085320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22429" y="6543028"/>
            <a:ext cx="1576916" cy="271437"/>
          </a:xfrm>
          <a:prstGeom prst="rect">
            <a:avLst/>
          </a:prstGeom>
        </p:spPr>
      </p:pic>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173755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Rectangle 7"/>
          <p:cNvSpPr/>
          <p:nvPr userDrawn="1"/>
        </p:nvSpPr>
        <p:spPr>
          <a:xfrm>
            <a:off x="-1" y="6471606"/>
            <a:ext cx="12192000" cy="3863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Content Placeholder 2"/>
          <p:cNvSpPr>
            <a:spLocks noGrp="1"/>
          </p:cNvSpPr>
          <p:nvPr>
            <p:ph idx="1"/>
          </p:nvPr>
        </p:nvSpPr>
        <p:spPr>
          <a:xfrm>
            <a:off x="231774" y="1142357"/>
            <a:ext cx="11672551" cy="5288750"/>
          </a:xfrm>
        </p:spPr>
        <p:txBody>
          <a:bodyPr>
            <a:noAutofit/>
          </a:bodyPr>
          <a:lstStyle>
            <a:lvl1pPr>
              <a:defRPr sz="1200">
                <a:solidFill>
                  <a:schemeClr val="tx2"/>
                </a:solidFill>
                <a:latin typeface="Arial" panose="020B0604020202020204" pitchFamily="34" charset="0"/>
                <a:cs typeface="Arial" panose="020B0604020202020204" pitchFamily="34" charset="0"/>
              </a:defRPr>
            </a:lvl1pPr>
            <a:lvl2pPr marL="384572" indent="-126206">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2pPr>
            <a:lvl3pPr marL="560785" indent="-170260">
              <a:buSzPct val="120000"/>
              <a:buFont typeface="Arial" panose="020B0604020202020204" pitchFamily="34" charset="0"/>
              <a:buChar char="▫"/>
              <a:tabLst/>
              <a:defRPr sz="1200">
                <a:solidFill>
                  <a:schemeClr val="tx2"/>
                </a:solidFill>
                <a:latin typeface="Arial" panose="020B0604020202020204" pitchFamily="34" charset="0"/>
                <a:cs typeface="Arial" panose="020B0604020202020204" pitchFamily="34" charset="0"/>
              </a:defRPr>
            </a:lvl3pPr>
            <a:lvl4pPr>
              <a:defRPr sz="1200">
                <a:solidFill>
                  <a:schemeClr val="tx2"/>
                </a:solidFill>
                <a:latin typeface="Arial" panose="020B0604020202020204" pitchFamily="34" charset="0"/>
                <a:cs typeface="Arial" panose="020B0604020202020204" pitchFamily="34" charset="0"/>
              </a:defRPr>
            </a:lvl4pPr>
            <a:lvl5pPr>
              <a:defRPr sz="12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221725" y="6483214"/>
            <a:ext cx="970275" cy="374789"/>
          </a:xfrm>
          <a:prstGeom prst="rect">
            <a:avLst/>
          </a:prstGeom>
        </p:spPr>
        <p:txBody>
          <a:bodyPr/>
          <a:lstStyle>
            <a:lvl1pPr algn="r">
              <a:defRPr sz="675">
                <a:solidFill>
                  <a:schemeClr val="bg2"/>
                </a:solidFill>
                <a:latin typeface="Arial" panose="020B0604020202020204" pitchFamily="34" charset="0"/>
                <a:cs typeface="Arial" panose="020B0604020202020204" pitchFamily="34" charset="0"/>
              </a:defRPr>
            </a:lvl1pPr>
          </a:lstStyle>
          <a:p>
            <a:fld id="{64DC141F-F311-8E40-92CD-06AB2D9F992D}" type="slidenum">
              <a:rPr lang="en-US" smtClean="0">
                <a:solidFill>
                  <a:srgbClr val="FFFFFF"/>
                </a:solidFill>
              </a:rPr>
              <a:pPr/>
              <a:t>‹#›</a:t>
            </a:fld>
            <a:endParaRPr lang="en-US" dirty="0">
              <a:solidFill>
                <a:srgbClr val="FFFFFF"/>
              </a:solidFill>
            </a:endParaRPr>
          </a:p>
        </p:txBody>
      </p:sp>
      <p:sp>
        <p:nvSpPr>
          <p:cNvPr id="7" name="Text Placeholder 5"/>
          <p:cNvSpPr>
            <a:spLocks noGrp="1"/>
          </p:cNvSpPr>
          <p:nvPr>
            <p:ph type="body" sz="quarter" idx="11"/>
          </p:nvPr>
        </p:nvSpPr>
        <p:spPr>
          <a:xfrm>
            <a:off x="279403" y="6596785"/>
            <a:ext cx="9426572" cy="189778"/>
          </a:xfrm>
          <a:prstGeom prst="rect">
            <a:avLst/>
          </a:prstGeom>
        </p:spPr>
        <p:txBody>
          <a:bodyPr anchor="ctr"/>
          <a:lstStyle>
            <a:lvl1pPr marL="0" indent="0">
              <a:buNone/>
              <a:defRPr sz="6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4" y="155579"/>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2"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9" name="Rectangle 8"/>
          <p:cNvSpPr>
            <a:spLocks noChangeArrowheads="1"/>
          </p:cNvSpPr>
          <p:nvPr userDrawn="1"/>
        </p:nvSpPr>
        <p:spPr bwMode="auto">
          <a:xfrm>
            <a:off x="7294263"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2430" y="6543030"/>
            <a:ext cx="1576916" cy="271437"/>
          </a:xfrm>
          <a:prstGeom prst="rect">
            <a:avLst/>
          </a:prstGeom>
        </p:spPr>
      </p:pic>
      <p:sp>
        <p:nvSpPr>
          <p:cNvPr id="18" name="Rectangle 17"/>
          <p:cNvSpPr>
            <a:spLocks noChangeArrowheads="1"/>
          </p:cNvSpPr>
          <p:nvPr userDrawn="1"/>
        </p:nvSpPr>
        <p:spPr bwMode="auto">
          <a:xfrm>
            <a:off x="9405849"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9" name="Rectangle 18"/>
          <p:cNvSpPr>
            <a:spLocks noChangeArrowheads="1"/>
          </p:cNvSpPr>
          <p:nvPr userDrawn="1"/>
        </p:nvSpPr>
        <p:spPr bwMode="auto">
          <a:xfrm>
            <a:off x="11043687"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Tree>
    <p:extLst>
      <p:ext uri="{BB962C8B-B14F-4D97-AF65-F5344CB8AC3E}">
        <p14:creationId xmlns:p14="http://schemas.microsoft.com/office/powerpoint/2010/main" val="565466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D989-874B-934B-BB65-8959CF6D7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D50AC-D1B3-E74C-A5F4-7A3F8076CA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620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42747763-8CD8-499A-AF62-B6EC6B1A75BE}"/>
              </a:ext>
            </a:extLst>
          </p:cNvPr>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426B9B8-BE07-4CDA-A223-10E5D6B7A812}"/>
              </a:ext>
            </a:extLst>
          </p:cNvPr>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A32F0CA-E38A-40D3-804D-376D62EB3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2" y="31740"/>
            <a:ext cx="3648809" cy="6372245"/>
          </a:xfrm>
          <a:prstGeom prst="rect">
            <a:avLst/>
          </a:prstGeom>
        </p:spPr>
      </p:pic>
      <p:pic>
        <p:nvPicPr>
          <p:cNvPr id="10" name="Picture 9">
            <a:extLst>
              <a:ext uri="{FF2B5EF4-FFF2-40B4-BE49-F238E27FC236}">
                <a16:creationId xmlns:a16="http://schemas.microsoft.com/office/drawing/2014/main" id="{BCD10D94-6EC5-4D73-9F0E-FD2D3BFE2F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4398" y="245862"/>
            <a:ext cx="3628116" cy="835151"/>
          </a:xfrm>
          <a:prstGeom prst="rect">
            <a:avLst/>
          </a:prstGeom>
        </p:spPr>
      </p:pic>
    </p:spTree>
    <p:extLst>
      <p:ext uri="{BB962C8B-B14F-4D97-AF65-F5344CB8AC3E}">
        <p14:creationId xmlns:p14="http://schemas.microsoft.com/office/powerpoint/2010/main" val="2692710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1693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400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1459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069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958731" y="2370667"/>
            <a:ext cx="7474373"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958731" y="3602038"/>
            <a:ext cx="7474373"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2" y="31740"/>
            <a:ext cx="3648809" cy="637224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4398" y="245862"/>
            <a:ext cx="3628116" cy="835151"/>
          </a:xfrm>
          <a:prstGeom prst="rect">
            <a:avLst/>
          </a:prstGeom>
        </p:spPr>
      </p:pic>
    </p:spTree>
    <p:extLst>
      <p:ext uri="{BB962C8B-B14F-4D97-AF65-F5344CB8AC3E}">
        <p14:creationId xmlns:p14="http://schemas.microsoft.com/office/powerpoint/2010/main" val="709086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graphicFrame>
        <p:nvGraphicFramePr>
          <p:cNvPr id="6" name="Object 5" hidden="1">
            <a:extLst>
              <a:ext uri="{FF2B5EF4-FFF2-40B4-BE49-F238E27FC236}">
                <a16:creationId xmlns:a16="http://schemas.microsoft.com/office/drawing/2014/main" id="{244622DF-2C03-49D2-9F71-9B141AFE97C4}"/>
              </a:ext>
            </a:extLst>
          </p:cNvPr>
          <p:cNvGraphicFramePr>
            <a:graphicFrameLocks noChangeAspect="1"/>
          </p:cNvGraphicFramePr>
          <p:nvPr userDrawn="1">
            <p:custDataLst>
              <p:tags r:id="rId1"/>
            </p:custDataLst>
            <p:extLst>
              <p:ext uri="{D42A27DB-BD31-4B8C-83A1-F6EECF244321}">
                <p14:modId xmlns:p14="http://schemas.microsoft.com/office/powerpoint/2010/main" val="393781378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2859700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5933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4966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2195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4361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2046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8455543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86540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3591726" y="2176942"/>
            <a:ext cx="6714779" cy="507831"/>
          </a:xfrm>
        </p:spPr>
        <p:txBody>
          <a:bodyPr anchor="t"/>
          <a:lstStyle>
            <a:lvl1pPr>
              <a:defRPr sz="3265" b="0"/>
            </a:lvl1pPr>
          </a:lstStyle>
          <a:p>
            <a:pPr lvl="0"/>
            <a:r>
              <a:rPr lang="en-US" noProof="0"/>
              <a:t>Click to edit Master title</a:t>
            </a:r>
          </a:p>
        </p:txBody>
      </p:sp>
      <p:sp>
        <p:nvSpPr>
          <p:cNvPr id="13315" name="Rectangle 1027"/>
          <p:cNvSpPr>
            <a:spLocks noGrp="1" noChangeArrowheads="1"/>
          </p:cNvSpPr>
          <p:nvPr>
            <p:ph type="subTitle" idx="1"/>
          </p:nvPr>
        </p:nvSpPr>
        <p:spPr>
          <a:xfrm>
            <a:off x="3591726" y="3945699"/>
            <a:ext cx="6714779" cy="219820"/>
          </a:xfrm>
        </p:spPr>
        <p:txBody>
          <a:bodyPr>
            <a:spAutoFit/>
          </a:bodyPr>
          <a:lstStyle>
            <a:lvl1pPr>
              <a:defRPr sz="1428"/>
            </a:lvl1pPr>
          </a:lstStyle>
          <a:p>
            <a:pPr lvl="0"/>
            <a:r>
              <a:rPr lang="en-US" noProof="0"/>
              <a:t>Click to edit Master subtitle style</a:t>
            </a:r>
          </a:p>
        </p:txBody>
      </p:sp>
      <p:grpSp>
        <p:nvGrpSpPr>
          <p:cNvPr id="13513" name="McK Title Elements"/>
          <p:cNvGrpSpPr>
            <a:grpSpLocks/>
          </p:cNvGrpSpPr>
          <p:nvPr/>
        </p:nvGrpSpPr>
        <p:grpSpPr bwMode="auto">
          <a:xfrm>
            <a:off x="5" y="4"/>
            <a:ext cx="1218768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941" eaLnBrk="0" hangingPunct="0"/>
              <a:r>
                <a:rPr lang="en-US" sz="816" dirty="0">
                  <a:solidFill>
                    <a:srgbClr val="000000"/>
                  </a:solidFill>
                  <a:cs typeface="+mn-cs"/>
                </a:rPr>
                <a:t>CONFIDENTIAL AND PROPRIETARY</a:t>
              </a:r>
            </a:p>
            <a:p>
              <a:pPr defTabSz="820941"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085" y="6574550"/>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63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EDEB-CEA6-294F-8D7E-2DCABED99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45AB50-674F-3445-AE20-737668D4A4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414AD-5CEF-6643-89DD-A08DABA2D0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50498C-575E-6548-8A89-08CCE31186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9E998FC-C033-1446-926A-94AABC91D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3CA01-90B9-B843-BE58-31E3F7CF9C6E}"/>
              </a:ext>
            </a:extLst>
          </p:cNvPr>
          <p:cNvSpPr>
            <a:spLocks noGrp="1"/>
          </p:cNvSpPr>
          <p:nvPr>
            <p:ph type="sldNum" sz="quarter" idx="12"/>
          </p:nvPr>
        </p:nvSpPr>
        <p:spPr/>
        <p:txBody>
          <a:bodyPr/>
          <a:lstStyle/>
          <a:p>
            <a:fld id="{22D2C672-6DBC-F749-829E-FFFFB70AD17B}" type="slidenum">
              <a:rPr lang="en-US" smtClean="0"/>
              <a:t>‹#›</a:t>
            </a:fld>
            <a:endParaRPr lang="en-US"/>
          </a:p>
        </p:txBody>
      </p:sp>
    </p:spTree>
    <p:extLst>
      <p:ext uri="{BB962C8B-B14F-4D97-AF65-F5344CB8AC3E}">
        <p14:creationId xmlns:p14="http://schemas.microsoft.com/office/powerpoint/2010/main" val="1503089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C6B7-BD72-CF4B-8F37-B592084C1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A6AA77-E5AB-BD44-B539-DB7A9BF254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D5A92-FF6F-1740-BD55-B8600F36823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3CDCB7E-C03D-904C-961F-CF2DED68F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885BA-6D45-A647-86B4-FEFB15EE2236}"/>
              </a:ext>
            </a:extLst>
          </p:cNvPr>
          <p:cNvSpPr>
            <a:spLocks noGrp="1"/>
          </p:cNvSpPr>
          <p:nvPr>
            <p:ph type="sldNum" sz="quarter" idx="12"/>
          </p:nvPr>
        </p:nvSpPr>
        <p:spPr/>
        <p:txBody>
          <a:bodyPr/>
          <a:lstStyle/>
          <a:p>
            <a:fld id="{22D2C672-6DBC-F749-829E-FFFFB70AD17B}" type="slidenum">
              <a:rPr lang="en-US" smtClean="0"/>
              <a:t>‹#›</a:t>
            </a:fld>
            <a:endParaRPr lang="en-US"/>
          </a:p>
        </p:txBody>
      </p:sp>
    </p:spTree>
    <p:extLst>
      <p:ext uri="{BB962C8B-B14F-4D97-AF65-F5344CB8AC3E}">
        <p14:creationId xmlns:p14="http://schemas.microsoft.com/office/powerpoint/2010/main" val="91460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3591726" y="2176942"/>
            <a:ext cx="6714779" cy="507831"/>
          </a:xfrm>
        </p:spPr>
        <p:txBody>
          <a:bodyPr anchor="t"/>
          <a:lstStyle>
            <a:lvl1pPr>
              <a:defRPr sz="3265" b="0"/>
            </a:lvl1pPr>
          </a:lstStyle>
          <a:p>
            <a:pPr lvl="0"/>
            <a:r>
              <a:rPr lang="en-US" noProof="0"/>
              <a:t>Click to edit Master title</a:t>
            </a:r>
          </a:p>
        </p:txBody>
      </p:sp>
      <p:sp>
        <p:nvSpPr>
          <p:cNvPr id="13315" name="Rectangle 1027"/>
          <p:cNvSpPr>
            <a:spLocks noGrp="1" noChangeArrowheads="1"/>
          </p:cNvSpPr>
          <p:nvPr>
            <p:ph type="subTitle" idx="1"/>
          </p:nvPr>
        </p:nvSpPr>
        <p:spPr>
          <a:xfrm>
            <a:off x="3591726" y="3945699"/>
            <a:ext cx="6714779" cy="219820"/>
          </a:xfrm>
        </p:spPr>
        <p:txBody>
          <a:bodyPr>
            <a:spAutoFit/>
          </a:bodyPr>
          <a:lstStyle>
            <a:lvl1pPr>
              <a:defRPr sz="1428"/>
            </a:lvl1pPr>
          </a:lstStyle>
          <a:p>
            <a:pPr lvl="0"/>
            <a:r>
              <a:rPr lang="en-US" noProof="0"/>
              <a:t>Click to edit Master subtitle style</a:t>
            </a:r>
          </a:p>
        </p:txBody>
      </p:sp>
      <p:grpSp>
        <p:nvGrpSpPr>
          <p:cNvPr id="13513" name="McK Title Elements"/>
          <p:cNvGrpSpPr>
            <a:grpSpLocks/>
          </p:cNvGrpSpPr>
          <p:nvPr/>
        </p:nvGrpSpPr>
        <p:grpSpPr bwMode="auto">
          <a:xfrm>
            <a:off x="5" y="4"/>
            <a:ext cx="1218768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941" eaLnBrk="0" hangingPunct="0"/>
              <a:r>
                <a:rPr lang="en-US" sz="816" dirty="0">
                  <a:solidFill>
                    <a:srgbClr val="000000"/>
                  </a:solidFill>
                  <a:cs typeface="+mn-cs"/>
                </a:rPr>
                <a:t>CONFIDENTIAL AND PROPRIETARY</a:t>
              </a:r>
            </a:p>
            <a:p>
              <a:pPr defTabSz="820941"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085" y="6574550"/>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63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2304C-EEA9-3047-A70B-B654AC07F27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36FC118-36B8-FB4A-B378-74250E799C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0DD0FE-F576-8C46-B70C-5E5A01B95EA6}"/>
              </a:ext>
            </a:extLst>
          </p:cNvPr>
          <p:cNvSpPr>
            <a:spLocks noGrp="1"/>
          </p:cNvSpPr>
          <p:nvPr>
            <p:ph type="sldNum" sz="quarter" idx="12"/>
          </p:nvPr>
        </p:nvSpPr>
        <p:spPr/>
        <p:txBody>
          <a:bodyPr/>
          <a:lstStyle/>
          <a:p>
            <a:fld id="{22D2C672-6DBC-F749-829E-FFFFB70AD17B}" type="slidenum">
              <a:rPr lang="en-US" smtClean="0"/>
              <a:t>‹#›</a:t>
            </a:fld>
            <a:endParaRPr lang="en-US"/>
          </a:p>
        </p:txBody>
      </p:sp>
    </p:spTree>
    <p:extLst>
      <p:ext uri="{BB962C8B-B14F-4D97-AF65-F5344CB8AC3E}">
        <p14:creationId xmlns:p14="http://schemas.microsoft.com/office/powerpoint/2010/main" val="3355720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130A-A60D-FC4D-800A-ACD4DCF695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9E9588-8FC6-A946-9716-1333E9B98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0AC42E-C2AA-064D-AC50-E8BFC0BF18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274D731-9B1D-BE48-845B-55CDAAE06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04CC8-DCC8-9A46-AE17-336FD7223426}"/>
              </a:ext>
            </a:extLst>
          </p:cNvPr>
          <p:cNvSpPr>
            <a:spLocks noGrp="1"/>
          </p:cNvSpPr>
          <p:nvPr>
            <p:ph type="sldNum" sz="quarter" idx="12"/>
          </p:nvPr>
        </p:nvSpPr>
        <p:spPr/>
        <p:txBody>
          <a:bodyPr/>
          <a:lstStyle/>
          <a:p>
            <a:fld id="{22D2C672-6DBC-F749-829E-FFFFB70AD17B}" type="slidenum">
              <a:rPr lang="en-US" smtClean="0"/>
              <a:t>‹#›</a:t>
            </a:fld>
            <a:endParaRPr lang="en-US"/>
          </a:p>
        </p:txBody>
      </p:sp>
    </p:spTree>
    <p:extLst>
      <p:ext uri="{BB962C8B-B14F-4D97-AF65-F5344CB8AC3E}">
        <p14:creationId xmlns:p14="http://schemas.microsoft.com/office/powerpoint/2010/main" val="1676099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97E6F-74C1-4DC6-9965-7035BE63C163}" type="slidenum">
              <a:rPr lang="en-US" smtClean="0"/>
              <a:t>‹#›</a:t>
            </a:fld>
            <a:endParaRPr lang="en-US"/>
          </a:p>
        </p:txBody>
      </p:sp>
    </p:spTree>
    <p:extLst>
      <p:ext uri="{BB962C8B-B14F-4D97-AF65-F5344CB8AC3E}">
        <p14:creationId xmlns:p14="http://schemas.microsoft.com/office/powerpoint/2010/main" val="41537023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97E6F-74C1-4DC6-9965-7035BE63C163}" type="slidenum">
              <a:rPr lang="en-US" smtClean="0"/>
              <a:t>‹#›</a:t>
            </a:fld>
            <a:endParaRPr lang="en-US"/>
          </a:p>
        </p:txBody>
      </p:sp>
    </p:spTree>
    <p:extLst>
      <p:ext uri="{BB962C8B-B14F-4D97-AF65-F5344CB8AC3E}">
        <p14:creationId xmlns:p14="http://schemas.microsoft.com/office/powerpoint/2010/main" val="12047753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97E6F-74C1-4DC6-9965-7035BE63C163}" type="slidenum">
              <a:rPr lang="en-US" smtClean="0"/>
              <a:t>‹#›</a:t>
            </a:fld>
            <a:endParaRPr lang="en-US"/>
          </a:p>
        </p:txBody>
      </p:sp>
    </p:spTree>
    <p:extLst>
      <p:ext uri="{BB962C8B-B14F-4D97-AF65-F5344CB8AC3E}">
        <p14:creationId xmlns:p14="http://schemas.microsoft.com/office/powerpoint/2010/main" val="2056842703"/>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E8B0E-93F3-4814-A80C-F30CA9FA7BAF}"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97E6F-74C1-4DC6-9965-7035BE63C163}" type="slidenum">
              <a:rPr lang="en-US" smtClean="0"/>
              <a:t>‹#›</a:t>
            </a:fld>
            <a:endParaRPr lang="en-US"/>
          </a:p>
        </p:txBody>
      </p:sp>
    </p:spTree>
    <p:extLst>
      <p:ext uri="{BB962C8B-B14F-4D97-AF65-F5344CB8AC3E}">
        <p14:creationId xmlns:p14="http://schemas.microsoft.com/office/powerpoint/2010/main" val="120477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177C4AF-3848-4350-839D-003CB6547586}" type="slidenum">
              <a:rPr lang="en-US"/>
              <a:pPr/>
              <a:t>‹#›</a:t>
            </a:fld>
            <a:r>
              <a:rPr lang="en-US" dirty="0"/>
              <a:t> </a:t>
            </a:r>
          </a:p>
        </p:txBody>
      </p:sp>
    </p:spTree>
    <p:extLst>
      <p:ext uri="{BB962C8B-B14F-4D97-AF65-F5344CB8AC3E}">
        <p14:creationId xmlns:p14="http://schemas.microsoft.com/office/powerpoint/2010/main" val="69779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70" y="4407330"/>
            <a:ext cx="10362660" cy="627992"/>
          </a:xfrm>
        </p:spPr>
        <p:txBody>
          <a:bodyPr anchor="t"/>
          <a:lstStyle>
            <a:lvl1pPr algn="l">
              <a:defRPr sz="4081" b="1" cap="all"/>
            </a:lvl1pPr>
          </a:lstStyle>
          <a:p>
            <a:r>
              <a:rPr lang="en-US"/>
              <a:t>Click to edit Master title style</a:t>
            </a:r>
          </a:p>
        </p:txBody>
      </p:sp>
      <p:sp>
        <p:nvSpPr>
          <p:cNvPr id="3" name="Text Placeholder 2"/>
          <p:cNvSpPr>
            <a:spLocks noGrp="1"/>
          </p:cNvSpPr>
          <p:nvPr>
            <p:ph type="body" idx="1"/>
          </p:nvPr>
        </p:nvSpPr>
        <p:spPr>
          <a:xfrm>
            <a:off x="963270" y="2907443"/>
            <a:ext cx="10362660" cy="1499884"/>
          </a:xfrm>
        </p:spPr>
        <p:txBody>
          <a:bodyPr anchor="b"/>
          <a:lstStyle>
            <a:lvl1pPr marL="0" indent="0">
              <a:buNone/>
              <a:defRPr sz="2041"/>
            </a:lvl1pPr>
            <a:lvl2pPr marL="466331" indent="0">
              <a:buNone/>
              <a:defRPr sz="1837"/>
            </a:lvl2pPr>
            <a:lvl3pPr marL="932665" indent="0">
              <a:buNone/>
              <a:defRPr sz="1632"/>
            </a:lvl3pPr>
            <a:lvl4pPr marL="1398999" indent="0">
              <a:buNone/>
              <a:defRPr sz="1428"/>
            </a:lvl4pPr>
            <a:lvl5pPr marL="1865332" indent="0">
              <a:buNone/>
              <a:defRPr sz="1428"/>
            </a:lvl5pPr>
            <a:lvl6pPr marL="2331665" indent="0">
              <a:buNone/>
              <a:defRPr sz="1428"/>
            </a:lvl6pPr>
            <a:lvl7pPr marL="2797996" indent="0">
              <a:buNone/>
              <a:defRPr sz="1428"/>
            </a:lvl7pPr>
            <a:lvl8pPr marL="3264329" indent="0">
              <a:buNone/>
              <a:defRPr sz="1428"/>
            </a:lvl8pPr>
            <a:lvl9pPr marL="3730663" indent="0">
              <a:buNone/>
              <a:defRPr sz="1428"/>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920112BF-C8FD-4EE3-9807-724214726756}" type="slidenum">
              <a:rPr lang="en-US"/>
              <a:pPr/>
              <a:t>‹#›</a:t>
            </a:fld>
            <a:r>
              <a:rPr lang="en-US" dirty="0"/>
              <a:t> </a:t>
            </a:r>
          </a:p>
        </p:txBody>
      </p:sp>
    </p:spTree>
    <p:extLst>
      <p:ext uri="{BB962C8B-B14F-4D97-AF65-F5344CB8AC3E}">
        <p14:creationId xmlns:p14="http://schemas.microsoft.com/office/powerpoint/2010/main" val="5079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76212" y="1990667"/>
            <a:ext cx="2822841" cy="1247204"/>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06392" y="1990667"/>
            <a:ext cx="2822843" cy="1247204"/>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2832A58-ED4A-496C-8106-4BA43B663E3C}" type="slidenum">
              <a:rPr lang="en-US"/>
              <a:pPr/>
              <a:t>‹#›</a:t>
            </a:fld>
            <a:r>
              <a:rPr lang="en-US" dirty="0"/>
              <a:t> </a:t>
            </a:r>
          </a:p>
        </p:txBody>
      </p:sp>
    </p:spTree>
    <p:extLst>
      <p:ext uri="{BB962C8B-B14F-4D97-AF65-F5344CB8AC3E}">
        <p14:creationId xmlns:p14="http://schemas.microsoft.com/office/powerpoint/2010/main" val="143826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060" y="697154"/>
            <a:ext cx="10973880" cy="2983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066" y="1535522"/>
            <a:ext cx="5386509" cy="639800"/>
          </a:xfrm>
        </p:spPr>
        <p:txBody>
          <a:bodyPr anchor="b"/>
          <a:lstStyle>
            <a:lvl1pPr marL="0" indent="0">
              <a:buNone/>
              <a:defRPr sz="2449" b="1"/>
            </a:lvl1pPr>
            <a:lvl2pPr marL="466331" indent="0">
              <a:buNone/>
              <a:defRPr sz="2041" b="1"/>
            </a:lvl2pPr>
            <a:lvl3pPr marL="932665" indent="0">
              <a:buNone/>
              <a:defRPr sz="1837" b="1"/>
            </a:lvl3pPr>
            <a:lvl4pPr marL="1398999" indent="0">
              <a:buNone/>
              <a:defRPr sz="1632" b="1"/>
            </a:lvl4pPr>
            <a:lvl5pPr marL="1865332" indent="0">
              <a:buNone/>
              <a:defRPr sz="1632" b="1"/>
            </a:lvl5pPr>
            <a:lvl6pPr marL="2331665" indent="0">
              <a:buNone/>
              <a:defRPr sz="1632" b="1"/>
            </a:lvl6pPr>
            <a:lvl7pPr marL="2797996" indent="0">
              <a:buNone/>
              <a:defRPr sz="1632" b="1"/>
            </a:lvl7pPr>
            <a:lvl8pPr marL="3264329" indent="0">
              <a:buNone/>
              <a:defRPr sz="1632" b="1"/>
            </a:lvl8pPr>
            <a:lvl9pPr marL="3730663" indent="0">
              <a:buNone/>
              <a:defRPr sz="1632" b="1"/>
            </a:lvl9pPr>
          </a:lstStyle>
          <a:p>
            <a:pPr lvl="0"/>
            <a:r>
              <a:rPr lang="en-US"/>
              <a:t>Click to edit Master text styles</a:t>
            </a:r>
          </a:p>
        </p:txBody>
      </p:sp>
      <p:sp>
        <p:nvSpPr>
          <p:cNvPr id="4" name="Content Placeholder 3"/>
          <p:cNvSpPr>
            <a:spLocks noGrp="1"/>
          </p:cNvSpPr>
          <p:nvPr>
            <p:ph sz="half" idx="2"/>
          </p:nvPr>
        </p:nvSpPr>
        <p:spPr>
          <a:xfrm>
            <a:off x="609066" y="2175318"/>
            <a:ext cx="5386509" cy="3950557"/>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271" y="1535522"/>
            <a:ext cx="5388669" cy="639800"/>
          </a:xfrm>
        </p:spPr>
        <p:txBody>
          <a:bodyPr anchor="b"/>
          <a:lstStyle>
            <a:lvl1pPr marL="0" indent="0">
              <a:buNone/>
              <a:defRPr sz="2449" b="1"/>
            </a:lvl1pPr>
            <a:lvl2pPr marL="466331" indent="0">
              <a:buNone/>
              <a:defRPr sz="2041" b="1"/>
            </a:lvl2pPr>
            <a:lvl3pPr marL="932665" indent="0">
              <a:buNone/>
              <a:defRPr sz="1837" b="1"/>
            </a:lvl3pPr>
            <a:lvl4pPr marL="1398999" indent="0">
              <a:buNone/>
              <a:defRPr sz="1632" b="1"/>
            </a:lvl4pPr>
            <a:lvl5pPr marL="1865332" indent="0">
              <a:buNone/>
              <a:defRPr sz="1632" b="1"/>
            </a:lvl5pPr>
            <a:lvl6pPr marL="2331665" indent="0">
              <a:buNone/>
              <a:defRPr sz="1632" b="1"/>
            </a:lvl6pPr>
            <a:lvl7pPr marL="2797996" indent="0">
              <a:buNone/>
              <a:defRPr sz="1632" b="1"/>
            </a:lvl7pPr>
            <a:lvl8pPr marL="3264329" indent="0">
              <a:buNone/>
              <a:defRPr sz="1632" b="1"/>
            </a:lvl8pPr>
            <a:lvl9pPr marL="3730663" indent="0">
              <a:buNone/>
              <a:defRPr sz="1632" b="1"/>
            </a:lvl9pPr>
          </a:lstStyle>
          <a:p>
            <a:pPr lvl="0"/>
            <a:r>
              <a:rPr lang="en-US"/>
              <a:t>Click to edit Master text styles</a:t>
            </a:r>
          </a:p>
        </p:txBody>
      </p:sp>
      <p:sp>
        <p:nvSpPr>
          <p:cNvPr id="6" name="Content Placeholder 5"/>
          <p:cNvSpPr>
            <a:spLocks noGrp="1"/>
          </p:cNvSpPr>
          <p:nvPr>
            <p:ph sz="quarter" idx="4"/>
          </p:nvPr>
        </p:nvSpPr>
        <p:spPr>
          <a:xfrm>
            <a:off x="6194271" y="2175318"/>
            <a:ext cx="5388669" cy="3950557"/>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8760EDF-7F9A-42AE-BDC1-A9B8AF268FC2}" type="slidenum">
              <a:rPr lang="en-US"/>
              <a:pPr/>
              <a:t>‹#›</a:t>
            </a:fld>
            <a:r>
              <a:rPr lang="en-US" dirty="0"/>
              <a:t> </a:t>
            </a:r>
          </a:p>
        </p:txBody>
      </p:sp>
    </p:spTree>
    <p:extLst>
      <p:ext uri="{BB962C8B-B14F-4D97-AF65-F5344CB8AC3E}">
        <p14:creationId xmlns:p14="http://schemas.microsoft.com/office/powerpoint/2010/main" val="101442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6.xml"/><Relationship Id="rId18" Type="http://schemas.openxmlformats.org/officeDocument/2006/relationships/image" Target="../media/image8.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6.xml"/><Relationship Id="rId16" Type="http://schemas.openxmlformats.org/officeDocument/2006/relationships/image" Target="../media/image1.emf"/><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oleObject" Target="../embeddings/oleObject4.bin"/><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18.xml"/><Relationship Id="rId7" Type="http://schemas.openxmlformats.org/officeDocument/2006/relationships/theme" Target="../theme/theme3.xml"/><Relationship Id="rId12"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emf"/><Relationship Id="rId5" Type="http://schemas.openxmlformats.org/officeDocument/2006/relationships/slideLayout" Target="../slideLayouts/slideLayout20.xml"/><Relationship Id="rId10" Type="http://schemas.openxmlformats.org/officeDocument/2006/relationships/oleObject" Target="../embeddings/oleObject5.bin"/><Relationship Id="rId4" Type="http://schemas.openxmlformats.org/officeDocument/2006/relationships/slideLayout" Target="../slideLayouts/slideLayout19.xml"/><Relationship Id="rId9" Type="http://schemas.openxmlformats.org/officeDocument/2006/relationships/tags" Target="../tags/tag9.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24.xml"/><Relationship Id="rId7" Type="http://schemas.openxmlformats.org/officeDocument/2006/relationships/theme" Target="../theme/theme4.xml"/><Relationship Id="rId12"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emf"/><Relationship Id="rId5" Type="http://schemas.openxmlformats.org/officeDocument/2006/relationships/slideLayout" Target="../slideLayouts/slideLayout26.xml"/><Relationship Id="rId10" Type="http://schemas.openxmlformats.org/officeDocument/2006/relationships/oleObject" Target="../embeddings/oleObject8.bin"/><Relationship Id="rId4" Type="http://schemas.openxmlformats.org/officeDocument/2006/relationships/slideLayout" Target="../slideLayouts/slideLayout25.xml"/><Relationship Id="rId9" Type="http://schemas.openxmlformats.org/officeDocument/2006/relationships/tags" Target="../tags/tag1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oleObject" Target="../embeddings/oleObject11.bin"/><Relationship Id="rId5" Type="http://schemas.openxmlformats.org/officeDocument/2006/relationships/slideLayout" Target="../slideLayouts/slideLayout32.xml"/><Relationship Id="rId10" Type="http://schemas.openxmlformats.org/officeDocument/2006/relationships/tags" Target="../tags/tag17.xml"/><Relationship Id="rId4" Type="http://schemas.openxmlformats.org/officeDocument/2006/relationships/slideLayout" Target="../slideLayouts/slideLayout31.xml"/><Relationship Id="rId9" Type="http://schemas.openxmlformats.org/officeDocument/2006/relationships/tags" Target="../tags/tag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6.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oleObject" Target="../embeddings/oleObject1.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22.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2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25.xml"/><Relationship Id="rId7"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47.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tags" Target="../tags/tag2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8.xml"/><Relationship Id="rId4"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6"/>
            </p:custDataLst>
            <p:extLst>
              <p:ext uri="{D42A27DB-BD31-4B8C-83A1-F6EECF244321}">
                <p14:modId xmlns:p14="http://schemas.microsoft.com/office/powerpoint/2010/main" val="30583295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13" name="Rectangle 12" hidden="1"/>
          <p:cNvSpPr/>
          <p:nvPr userDrawn="1">
            <p:custDataLst>
              <p:tags r:id="rId7"/>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34162" y="155577"/>
            <a:ext cx="11665737"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34163" y="1146379"/>
            <a:ext cx="11665736" cy="5213324"/>
          </a:xfrm>
          <a:prstGeom prst="rect">
            <a:avLst/>
          </a:prstGeom>
        </p:spPr>
        <p:txBody>
          <a:bodyPr vert="horz" lIns="91440" tIns="45720" rIns="91440" bIns="45720" rtlCol="0">
            <a:noAutofit/>
          </a:bodyPr>
          <a:lstStyle/>
          <a:p>
            <a:pPr lvl="0"/>
            <a:r>
              <a:rPr lang="en-US"/>
              <a:t>Text</a:t>
            </a:r>
            <a:endParaRPr lang="en-US" dirty="0"/>
          </a:p>
        </p:txBody>
      </p:sp>
      <p:sp>
        <p:nvSpPr>
          <p:cNvPr id="7" name="Rectangle 6"/>
          <p:cNvSpPr>
            <a:spLocks noChangeArrowheads="1"/>
          </p:cNvSpPr>
          <p:nvPr userDrawn="1"/>
        </p:nvSpPr>
        <p:spPr bwMode="auto">
          <a:xfrm>
            <a:off x="1" y="878505"/>
            <a:ext cx="1219847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429" y="6543028"/>
            <a:ext cx="1576916" cy="271437"/>
          </a:xfrm>
          <a:prstGeom prst="rect">
            <a:avLst/>
          </a:prstGeom>
        </p:spPr>
      </p:pic>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11032398" y="878505"/>
            <a:ext cx="1159604"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11347940" y="6536954"/>
            <a:ext cx="844061"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88" r:id="rId1"/>
    <p:sldLayoutId id="2147483793" r:id="rId2"/>
    <p:sldLayoutId id="2147483812" r:id="rId3"/>
    <p:sldLayoutId id="2147483838" r:id="rId4"/>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A1E8B0E-93F3-4814-A80C-F30CA9FA7BAF}" type="datetimeFigureOut">
              <a:rPr lang="en-US" smtClean="0"/>
              <a:t>1/11/2021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8A97E6F-74C1-4DC6-9965-7035BE63C163}" type="slidenum">
              <a:rPr lang="en-US" smtClean="0"/>
              <a:t>‹#›</a:t>
            </a:fld>
            <a:endParaRPr lang="en-US"/>
          </a:p>
        </p:txBody>
      </p:sp>
    </p:spTree>
    <p:extLst>
      <p:ext uri="{BB962C8B-B14F-4D97-AF65-F5344CB8AC3E}">
        <p14:creationId xmlns:p14="http://schemas.microsoft.com/office/powerpoint/2010/main" val="494365616"/>
      </p:ext>
    </p:extLst>
  </p:cSld>
  <p:clrMap bg1="lt1" tx1="dk1" bg2="lt2" tx2="dk2" accent1="accent1" accent2="accent2" accent3="accent3" accent4="accent4" accent5="accent5" accent6="accent6" hlink="hlink" folHlink="folHlink"/>
  <p:sldLayoutIdLst>
    <p:sldLayoutId id="2147483866" r:id="rId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3"/>
            </p:custDataLst>
            <p:extLst>
              <p:ext uri="{D42A27DB-BD31-4B8C-83A1-F6EECF244321}">
                <p14:modId xmlns:p14="http://schemas.microsoft.com/office/powerpoint/2010/main" val="143908736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2118" y="1588"/>
                        <a:ext cx="2117" cy="1588"/>
                      </a:xfrm>
                      <a:prstGeom prst="rect">
                        <a:avLst/>
                      </a:prstGeom>
                    </p:spPr>
                  </p:pic>
                </p:oleObj>
              </mc:Fallback>
            </mc:AlternateContent>
          </a:graphicData>
        </a:graphic>
      </p:graphicFrame>
      <p:sp>
        <p:nvSpPr>
          <p:cNvPr id="2" name="Rectangle 1" hidden="1"/>
          <p:cNvSpPr/>
          <p:nvPr userDrawn="1">
            <p:custDataLst>
              <p:tags r:id="rId14"/>
            </p:custDataLst>
          </p:nvPr>
        </p:nvSpPr>
        <p:spPr>
          <a:xfrm>
            <a:off x="0" y="0"/>
            <a:ext cx="211667" cy="1587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39" b="1" i="0" baseline="0" dirty="0">
              <a:latin typeface="Arial" panose="020B0604020202020204" pitchFamily="34" charset="0"/>
              <a:ea typeface="+mj-ea"/>
              <a:cs typeface="+mj-cs"/>
              <a:sym typeface="Arial" panose="020B0604020202020204" pitchFamily="34" charset="0"/>
            </a:endParaRPr>
          </a:p>
        </p:txBody>
      </p:sp>
      <p:sp>
        <p:nvSpPr>
          <p:cNvPr id="1056" name="SlideBottomBar"/>
          <p:cNvSpPr>
            <a:spLocks noChangeArrowheads="1"/>
          </p:cNvSpPr>
          <p:nvPr/>
        </p:nvSpPr>
        <p:spPr bwMode="auto">
          <a:xfrm>
            <a:off x="2775328" y="6351024"/>
            <a:ext cx="9416672" cy="508600"/>
          </a:xfrm>
          <a:prstGeom prst="rect">
            <a:avLst/>
          </a:prstGeom>
          <a:solidFill>
            <a:srgbClr val="C7DF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67" tIns="46633" rIns="93267" bIns="46633" anchor="ctr"/>
          <a:lstStyle/>
          <a:p>
            <a:pPr algn="ctr"/>
            <a:endParaRPr lang="en-US" sz="1632" dirty="0">
              <a:solidFill>
                <a:srgbClr val="000000"/>
              </a:solidFill>
              <a:cs typeface="+mn-cs"/>
            </a:endParaRPr>
          </a:p>
        </p:txBody>
      </p:sp>
      <p:sp>
        <p:nvSpPr>
          <p:cNvPr id="1026" name="McK 2. Slide Title"/>
          <p:cNvSpPr>
            <a:spLocks noGrp="1" noChangeArrowheads="1"/>
          </p:cNvSpPr>
          <p:nvPr>
            <p:ph type="title"/>
          </p:nvPr>
        </p:nvSpPr>
        <p:spPr bwMode="auto">
          <a:xfrm>
            <a:off x="161986" y="267113"/>
            <a:ext cx="104188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t>Click to edit Master title style</a:t>
            </a:r>
          </a:p>
        </p:txBody>
      </p:sp>
      <p:sp>
        <p:nvSpPr>
          <p:cNvPr id="1076" name="McK 1. On-page tracker" hidden="1"/>
          <p:cNvSpPr>
            <a:spLocks noChangeArrowheads="1"/>
          </p:cNvSpPr>
          <p:nvPr/>
        </p:nvSpPr>
        <p:spPr bwMode="auto">
          <a:xfrm>
            <a:off x="161986" y="27538"/>
            <a:ext cx="876843"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28" dirty="0">
                <a:solidFill>
                  <a:srgbClr val="808080"/>
                </a:solidFill>
                <a:cs typeface="+mn-cs"/>
              </a:rPr>
              <a:t>TRACKER</a:t>
            </a:r>
          </a:p>
        </p:txBody>
      </p:sp>
      <p:sp>
        <p:nvSpPr>
          <p:cNvPr id="1032" name="McK 3. Unit of measure" hidden="1"/>
          <p:cNvSpPr txBox="1">
            <a:spLocks noChangeArrowheads="1"/>
          </p:cNvSpPr>
          <p:nvPr/>
        </p:nvSpPr>
        <p:spPr bwMode="auto">
          <a:xfrm>
            <a:off x="161986" y="542616"/>
            <a:ext cx="4973989"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428" dirty="0">
                <a:solidFill>
                  <a:srgbClr val="808080"/>
                </a:solidFill>
                <a:cs typeface="+mn-cs"/>
              </a:rPr>
              <a:t>Unit of measure</a:t>
            </a:r>
          </a:p>
        </p:txBody>
      </p:sp>
      <p:grpSp>
        <p:nvGrpSpPr>
          <p:cNvPr id="1337" name="McK Slide Elements"/>
          <p:cNvGrpSpPr>
            <a:grpSpLocks/>
          </p:cNvGrpSpPr>
          <p:nvPr/>
        </p:nvGrpSpPr>
        <p:grpSpPr bwMode="auto">
          <a:xfrm>
            <a:off x="161986" y="6198769"/>
            <a:ext cx="11630453" cy="526418"/>
            <a:chOff x="75" y="3827"/>
            <a:chExt cx="5385" cy="325"/>
          </a:xfrm>
        </p:grpSpPr>
        <p:sp>
          <p:nvSpPr>
            <p:cNvPr id="1151" name="McK 4. Footnote" hidden="1"/>
            <p:cNvSpPr txBox="1">
              <a:spLocks noChangeArrowheads="1"/>
            </p:cNvSpPr>
            <p:nvPr userDrawn="1"/>
          </p:nvSpPr>
          <p:spPr bwMode="auto">
            <a:xfrm>
              <a:off x="75" y="3827"/>
              <a:ext cx="5385"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020" dirty="0">
                  <a:solidFill>
                    <a:srgbClr val="000000"/>
                  </a:solidFill>
                  <a:cs typeface="+mn-cs"/>
                </a:rPr>
                <a:t>1 Footnote</a:t>
              </a:r>
            </a:p>
          </p:txBody>
        </p:sp>
        <p:sp>
          <p:nvSpPr>
            <p:cNvPr id="1154" name="McK 5. Source" hidden="1"/>
            <p:cNvSpPr>
              <a:spLocks noChangeArrowheads="1"/>
            </p:cNvSpPr>
            <p:nvPr userDrawn="1"/>
          </p:nvSpPr>
          <p:spPr bwMode="auto">
            <a:xfrm>
              <a:off x="75" y="4053"/>
              <a:ext cx="4323"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778" indent="-621778" defTabSz="913235">
                <a:tabLst>
                  <a:tab pos="625015" algn="l"/>
                </a:tabLst>
              </a:pPr>
              <a:r>
                <a:rPr lang="en-US" sz="1020" dirty="0">
                  <a:solidFill>
                    <a:srgbClr val="000000"/>
                  </a:solidFill>
                  <a:cs typeface="+mn-cs"/>
                </a:rPr>
                <a:t>SOURCE: Source</a:t>
              </a:r>
            </a:p>
          </p:txBody>
        </p:sp>
      </p:grpSp>
      <p:grpSp>
        <p:nvGrpSpPr>
          <p:cNvPr id="1303" name="ACET" hidden="1"/>
          <p:cNvGrpSpPr>
            <a:grpSpLocks/>
          </p:cNvGrpSpPr>
          <p:nvPr/>
        </p:nvGrpSpPr>
        <p:grpSpPr bwMode="auto">
          <a:xfrm>
            <a:off x="1976211" y="1137061"/>
            <a:ext cx="5801189" cy="531276"/>
            <a:chOff x="915" y="702"/>
            <a:chExt cx="2686" cy="328"/>
          </a:xfrm>
        </p:grpSpPr>
        <p:cxnSp>
          <p:nvCxnSpPr>
            <p:cNvPr id="1273"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4" name="AutoShape 250" hidden="1"/>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dirty="0">
                  <a:solidFill>
                    <a:srgbClr val="000000"/>
                  </a:solidFill>
                  <a:cs typeface="+mn-cs"/>
                </a:rPr>
                <a:t>Title</a:t>
              </a:r>
            </a:p>
            <a:p>
              <a:r>
                <a:rPr lang="en-US" sz="1632" dirty="0">
                  <a:solidFill>
                    <a:srgbClr val="808080"/>
                  </a:solidFill>
                  <a:cs typeface="+mn-cs"/>
                </a:rPr>
                <a:t>Unit of measure</a:t>
              </a:r>
            </a:p>
          </p:txBody>
        </p:sp>
      </p:grpSp>
      <p:sp>
        <p:nvSpPr>
          <p:cNvPr id="1304" name="Rectangle 280"/>
          <p:cNvSpPr>
            <a:spLocks noGrp="1" noChangeArrowheads="1"/>
          </p:cNvSpPr>
          <p:nvPr>
            <p:ph type="sldNum" sz="quarter" idx="4"/>
          </p:nvPr>
        </p:nvSpPr>
        <p:spPr bwMode="auto">
          <a:xfrm>
            <a:off x="11626136" y="6566446"/>
            <a:ext cx="265653"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20">
                <a:solidFill>
                  <a:srgbClr val="000000"/>
                </a:solidFill>
              </a:defRPr>
            </a:lvl1pPr>
          </a:lstStyle>
          <a:p>
            <a:fld id="{DF3F7A36-4E73-465D-9586-256F645211D5}" type="slidenum">
              <a:rPr lang="en-US">
                <a:cs typeface="+mn-cs"/>
              </a:rPr>
              <a:pPr/>
              <a:t>‹#›</a:t>
            </a:fld>
            <a:r>
              <a:rPr lang="en-US" dirty="0">
                <a:cs typeface="+mn-cs"/>
              </a:rPr>
              <a:t> </a:t>
            </a:r>
          </a:p>
        </p:txBody>
      </p:sp>
      <p:sp>
        <p:nvSpPr>
          <p:cNvPr id="1310" name="Rectangle 286"/>
          <p:cNvSpPr>
            <a:spLocks noGrp="1" noChangeArrowheads="1"/>
          </p:cNvSpPr>
          <p:nvPr>
            <p:ph type="body" idx="1"/>
          </p:nvPr>
        </p:nvSpPr>
        <p:spPr bwMode="auto">
          <a:xfrm>
            <a:off x="1976211" y="1990667"/>
            <a:ext cx="5853024" cy="124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19" name="doc id"/>
          <p:cNvSpPr>
            <a:spLocks noChangeArrowheads="1"/>
          </p:cNvSpPr>
          <p:nvPr/>
        </p:nvSpPr>
        <p:spPr bwMode="auto">
          <a:xfrm>
            <a:off x="10995483"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235"/>
            <a:endParaRPr lang="en-US" sz="816" dirty="0">
              <a:solidFill>
                <a:srgbClr val="000000"/>
              </a:solidFill>
              <a:cs typeface="+mn-cs"/>
            </a:endParaRPr>
          </a:p>
        </p:txBody>
      </p:sp>
      <p:pic>
        <p:nvPicPr>
          <p:cNvPr id="1333"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80804" y="0"/>
            <a:ext cx="1617680" cy="54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 name="Picture 3"/>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398" y="6351024"/>
            <a:ext cx="2632780" cy="5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 y="837409"/>
            <a:ext cx="12198479" cy="77748"/>
          </a:xfrm>
          <a:prstGeom prst="rect">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03" tIns="45702" rIns="91403" bIns="45702"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41164542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l" defTabSz="913235" rtl="0" fontAlgn="base">
        <a:spcBef>
          <a:spcPct val="0"/>
        </a:spcBef>
        <a:spcAft>
          <a:spcPct val="0"/>
        </a:spcAft>
        <a:defRPr sz="1939" b="1">
          <a:solidFill>
            <a:schemeClr val="tx2"/>
          </a:solidFill>
          <a:latin typeface="+mj-lt"/>
          <a:ea typeface="+mj-ea"/>
          <a:cs typeface="+mj-cs"/>
        </a:defRPr>
      </a:lvl1pPr>
      <a:lvl2pPr algn="l" defTabSz="913235" rtl="0" fontAlgn="base">
        <a:spcBef>
          <a:spcPct val="0"/>
        </a:spcBef>
        <a:spcAft>
          <a:spcPct val="0"/>
        </a:spcAft>
        <a:defRPr sz="1939" b="1">
          <a:solidFill>
            <a:schemeClr val="tx2"/>
          </a:solidFill>
          <a:latin typeface="Arial" charset="0"/>
        </a:defRPr>
      </a:lvl2pPr>
      <a:lvl3pPr algn="l" defTabSz="913235" rtl="0" fontAlgn="base">
        <a:spcBef>
          <a:spcPct val="0"/>
        </a:spcBef>
        <a:spcAft>
          <a:spcPct val="0"/>
        </a:spcAft>
        <a:defRPr sz="1939" b="1">
          <a:solidFill>
            <a:schemeClr val="tx2"/>
          </a:solidFill>
          <a:latin typeface="Arial" charset="0"/>
        </a:defRPr>
      </a:lvl3pPr>
      <a:lvl4pPr algn="l" defTabSz="913235" rtl="0" fontAlgn="base">
        <a:spcBef>
          <a:spcPct val="0"/>
        </a:spcBef>
        <a:spcAft>
          <a:spcPct val="0"/>
        </a:spcAft>
        <a:defRPr sz="1939" b="1">
          <a:solidFill>
            <a:schemeClr val="tx2"/>
          </a:solidFill>
          <a:latin typeface="Arial" charset="0"/>
        </a:defRPr>
      </a:lvl4pPr>
      <a:lvl5pPr algn="l" defTabSz="913235" rtl="0" fontAlgn="base">
        <a:spcBef>
          <a:spcPct val="0"/>
        </a:spcBef>
        <a:spcAft>
          <a:spcPct val="0"/>
        </a:spcAft>
        <a:defRPr sz="1939" b="1">
          <a:solidFill>
            <a:schemeClr val="tx2"/>
          </a:solidFill>
          <a:latin typeface="Arial" charset="0"/>
        </a:defRPr>
      </a:lvl5pPr>
      <a:lvl6pPr marL="466331" algn="l" defTabSz="913235" rtl="0" fontAlgn="base">
        <a:spcBef>
          <a:spcPct val="0"/>
        </a:spcBef>
        <a:spcAft>
          <a:spcPct val="0"/>
        </a:spcAft>
        <a:defRPr sz="1939" b="1">
          <a:solidFill>
            <a:schemeClr val="tx2"/>
          </a:solidFill>
          <a:latin typeface="Arial" charset="0"/>
        </a:defRPr>
      </a:lvl6pPr>
      <a:lvl7pPr marL="932665" algn="l" defTabSz="913235" rtl="0" fontAlgn="base">
        <a:spcBef>
          <a:spcPct val="0"/>
        </a:spcBef>
        <a:spcAft>
          <a:spcPct val="0"/>
        </a:spcAft>
        <a:defRPr sz="1939" b="1">
          <a:solidFill>
            <a:schemeClr val="tx2"/>
          </a:solidFill>
          <a:latin typeface="Arial" charset="0"/>
        </a:defRPr>
      </a:lvl7pPr>
      <a:lvl8pPr marL="1398999" algn="l" defTabSz="913235" rtl="0" fontAlgn="base">
        <a:spcBef>
          <a:spcPct val="0"/>
        </a:spcBef>
        <a:spcAft>
          <a:spcPct val="0"/>
        </a:spcAft>
        <a:defRPr sz="1939" b="1">
          <a:solidFill>
            <a:schemeClr val="tx2"/>
          </a:solidFill>
          <a:latin typeface="Arial" charset="0"/>
        </a:defRPr>
      </a:lvl8pPr>
      <a:lvl9pPr marL="1865332" algn="l" defTabSz="913235" rtl="0" fontAlgn="base">
        <a:spcBef>
          <a:spcPct val="0"/>
        </a:spcBef>
        <a:spcAft>
          <a:spcPct val="0"/>
        </a:spcAft>
        <a:defRPr sz="1939" b="1">
          <a:solidFill>
            <a:schemeClr val="tx2"/>
          </a:solidFill>
          <a:latin typeface="Arial" charset="0"/>
        </a:defRPr>
      </a:lvl9pPr>
    </p:titleStyle>
    <p:bodyStyle>
      <a:lvl1pPr algn="l" defTabSz="913235" rtl="0" fontAlgn="base">
        <a:spcBef>
          <a:spcPct val="0"/>
        </a:spcBef>
        <a:spcAft>
          <a:spcPct val="0"/>
        </a:spcAft>
        <a:buClr>
          <a:schemeClr val="tx2"/>
        </a:buClr>
        <a:defRPr sz="1632">
          <a:solidFill>
            <a:schemeClr val="tx1"/>
          </a:solidFill>
          <a:latin typeface="+mn-lt"/>
          <a:ea typeface="+mn-ea"/>
          <a:cs typeface="+mn-cs"/>
        </a:defRPr>
      </a:lvl1pPr>
      <a:lvl2pPr marL="197544" indent="-195925" algn="l" defTabSz="913235" rtl="0" fontAlgn="base">
        <a:spcBef>
          <a:spcPct val="0"/>
        </a:spcBef>
        <a:spcAft>
          <a:spcPct val="0"/>
        </a:spcAft>
        <a:buClr>
          <a:schemeClr val="tx2"/>
        </a:buClr>
        <a:buSzPct val="125000"/>
        <a:buFont typeface="Arial" charset="0"/>
        <a:buChar char="▪"/>
        <a:defRPr sz="1632">
          <a:solidFill>
            <a:schemeClr val="tx1"/>
          </a:solidFill>
          <a:latin typeface="+mn-lt"/>
        </a:defRPr>
      </a:lvl2pPr>
      <a:lvl3pPr marL="466331" indent="-267170" algn="l" defTabSz="913235" rtl="0" fontAlgn="base">
        <a:spcBef>
          <a:spcPct val="0"/>
        </a:spcBef>
        <a:spcAft>
          <a:spcPct val="0"/>
        </a:spcAft>
        <a:buClr>
          <a:schemeClr val="tx2"/>
        </a:buClr>
        <a:buSzPct val="120000"/>
        <a:buFont typeface="Arial" charset="0"/>
        <a:buChar char="–"/>
        <a:defRPr sz="1632">
          <a:solidFill>
            <a:schemeClr val="tx1"/>
          </a:solidFill>
          <a:latin typeface="+mn-lt"/>
        </a:defRPr>
      </a:lvl3pPr>
      <a:lvl4pPr marL="626636" indent="-158683" algn="l" defTabSz="913235" rtl="0" fontAlgn="base">
        <a:spcBef>
          <a:spcPct val="0"/>
        </a:spcBef>
        <a:spcAft>
          <a:spcPct val="0"/>
        </a:spcAft>
        <a:buClr>
          <a:schemeClr val="tx2"/>
        </a:buClr>
        <a:buSzPct val="120000"/>
        <a:buFont typeface="Arial" charset="0"/>
        <a:buChar char="▫"/>
        <a:defRPr sz="1632">
          <a:solidFill>
            <a:schemeClr val="tx1"/>
          </a:solidFill>
          <a:latin typeface="+mn-lt"/>
        </a:defRPr>
      </a:lvl4pPr>
      <a:lvl5pPr marL="761030" indent="-132776" algn="l" defTabSz="913235" rtl="0" fontAlgn="base">
        <a:spcBef>
          <a:spcPct val="0"/>
        </a:spcBef>
        <a:spcAft>
          <a:spcPct val="0"/>
        </a:spcAft>
        <a:buClr>
          <a:schemeClr val="tx2"/>
        </a:buClr>
        <a:buSzPct val="89000"/>
        <a:buFont typeface="Arial" charset="0"/>
        <a:buChar char="-"/>
        <a:defRPr sz="1632">
          <a:solidFill>
            <a:schemeClr val="tx1"/>
          </a:solidFill>
          <a:latin typeface="+mn-lt"/>
        </a:defRPr>
      </a:lvl5pPr>
      <a:lvl6pPr marL="1227362" indent="-132776" algn="l" defTabSz="913235" rtl="0" fontAlgn="base">
        <a:spcBef>
          <a:spcPct val="0"/>
        </a:spcBef>
        <a:spcAft>
          <a:spcPct val="0"/>
        </a:spcAft>
        <a:buClr>
          <a:schemeClr val="tx2"/>
        </a:buClr>
        <a:buSzPct val="89000"/>
        <a:buFont typeface="Arial" charset="0"/>
        <a:buChar char="-"/>
        <a:defRPr sz="1632">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charset="0"/>
        <a:buChar char="-"/>
        <a:defRPr sz="1632">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charset="0"/>
        <a:buChar char="-"/>
        <a:defRPr sz="1632">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charset="0"/>
        <a:buChar char="-"/>
        <a:defRPr sz="1632">
          <a:solidFill>
            <a:schemeClr val="tx1"/>
          </a:solidFill>
          <a:latin typeface="+mn-lt"/>
        </a:defRPr>
      </a:lvl9pPr>
    </p:bodyStyle>
    <p:otherStyle>
      <a:defPPr>
        <a:defRPr lang="en-US"/>
      </a:defPPr>
      <a:lvl1pPr marL="0" algn="l" defTabSz="932665" rtl="0" eaLnBrk="1" latinLnBrk="0" hangingPunct="1">
        <a:defRPr sz="1837" kern="1200">
          <a:solidFill>
            <a:schemeClr val="tx1"/>
          </a:solidFill>
          <a:latin typeface="+mn-lt"/>
          <a:ea typeface="+mn-ea"/>
          <a:cs typeface="+mn-cs"/>
        </a:defRPr>
      </a:lvl1pPr>
      <a:lvl2pPr marL="466331" algn="l" defTabSz="932665" rtl="0" eaLnBrk="1" latinLnBrk="0" hangingPunct="1">
        <a:defRPr sz="1837" kern="1200">
          <a:solidFill>
            <a:schemeClr val="tx1"/>
          </a:solidFill>
          <a:latin typeface="+mn-lt"/>
          <a:ea typeface="+mn-ea"/>
          <a:cs typeface="+mn-cs"/>
        </a:defRPr>
      </a:lvl2pPr>
      <a:lvl3pPr marL="932665" algn="l" defTabSz="932665" rtl="0" eaLnBrk="1" latinLnBrk="0" hangingPunct="1">
        <a:defRPr sz="1837" kern="1200">
          <a:solidFill>
            <a:schemeClr val="tx1"/>
          </a:solidFill>
          <a:latin typeface="+mn-lt"/>
          <a:ea typeface="+mn-ea"/>
          <a:cs typeface="+mn-cs"/>
        </a:defRPr>
      </a:lvl3pPr>
      <a:lvl4pPr marL="1398999" algn="l" defTabSz="932665" rtl="0" eaLnBrk="1" latinLnBrk="0" hangingPunct="1">
        <a:defRPr sz="1837" kern="1200">
          <a:solidFill>
            <a:schemeClr val="tx1"/>
          </a:solidFill>
          <a:latin typeface="+mn-lt"/>
          <a:ea typeface="+mn-ea"/>
          <a:cs typeface="+mn-cs"/>
        </a:defRPr>
      </a:lvl4pPr>
      <a:lvl5pPr marL="1865332" algn="l" defTabSz="932665" rtl="0" eaLnBrk="1" latinLnBrk="0" hangingPunct="1">
        <a:defRPr sz="1837" kern="1200">
          <a:solidFill>
            <a:schemeClr val="tx1"/>
          </a:solidFill>
          <a:latin typeface="+mn-lt"/>
          <a:ea typeface="+mn-ea"/>
          <a:cs typeface="+mn-cs"/>
        </a:defRPr>
      </a:lvl5pPr>
      <a:lvl6pPr marL="2331665" algn="l" defTabSz="932665" rtl="0" eaLnBrk="1" latinLnBrk="0" hangingPunct="1">
        <a:defRPr sz="1837" kern="1200">
          <a:solidFill>
            <a:schemeClr val="tx1"/>
          </a:solidFill>
          <a:latin typeface="+mn-lt"/>
          <a:ea typeface="+mn-ea"/>
          <a:cs typeface="+mn-cs"/>
        </a:defRPr>
      </a:lvl6pPr>
      <a:lvl7pPr marL="2797996" algn="l" defTabSz="932665" rtl="0" eaLnBrk="1" latinLnBrk="0" hangingPunct="1">
        <a:defRPr sz="1837" kern="1200">
          <a:solidFill>
            <a:schemeClr val="tx1"/>
          </a:solidFill>
          <a:latin typeface="+mn-lt"/>
          <a:ea typeface="+mn-ea"/>
          <a:cs typeface="+mn-cs"/>
        </a:defRPr>
      </a:lvl7pPr>
      <a:lvl8pPr marL="3264329" algn="l" defTabSz="932665" rtl="0" eaLnBrk="1" latinLnBrk="0" hangingPunct="1">
        <a:defRPr sz="1837" kern="1200">
          <a:solidFill>
            <a:schemeClr val="tx1"/>
          </a:solidFill>
          <a:latin typeface="+mn-lt"/>
          <a:ea typeface="+mn-ea"/>
          <a:cs typeface="+mn-cs"/>
        </a:defRPr>
      </a:lvl8pPr>
      <a:lvl9pPr marL="3730663" algn="l" defTabSz="932665" rtl="0" eaLnBrk="1" latinLnBrk="0" hangingPunct="1">
        <a:defRPr sz="18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8"/>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6" name="Object 5" hidden="1"/>
                      <p:cNvPicPr/>
                      <p:nvPr/>
                    </p:nvPicPr>
                    <p:blipFill>
                      <a:blip r:embed="rId11"/>
                      <a:stretch>
                        <a:fillRect/>
                      </a:stretch>
                    </p:blipFill>
                    <p:spPr>
                      <a:xfrm>
                        <a:off x="2118" y="1589"/>
                        <a:ext cx="2116" cy="1587"/>
                      </a:xfrm>
                      <a:prstGeom prst="rect">
                        <a:avLst/>
                      </a:prstGeom>
                    </p:spPr>
                  </p:pic>
                </p:oleObj>
              </mc:Fallback>
            </mc:AlternateContent>
          </a:graphicData>
        </a:graphic>
      </p:graphicFrame>
      <p:sp>
        <p:nvSpPr>
          <p:cNvPr id="13" name="Rectangle 12" hidden="1"/>
          <p:cNvSpPr/>
          <p:nvPr userDrawn="1">
            <p:custDataLst>
              <p:tags r:id="rId9"/>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34162" y="155577"/>
            <a:ext cx="11665737"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34163" y="1146379"/>
            <a:ext cx="11665736"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1" y="878505"/>
            <a:ext cx="1219847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922429" y="6543028"/>
            <a:ext cx="1576916" cy="271437"/>
          </a:xfrm>
          <a:prstGeom prst="rect">
            <a:avLst/>
          </a:prstGeom>
        </p:spPr>
      </p:pic>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11032398" y="878505"/>
            <a:ext cx="1159604"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11347940" y="6536954"/>
            <a:ext cx="844061"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18889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9" r:id="rId6"/>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8"/>
            </p:custDataLst>
            <p:extLst>
              <p:ext uri="{D42A27DB-BD31-4B8C-83A1-F6EECF244321}">
                <p14:modId xmlns:p14="http://schemas.microsoft.com/office/powerpoint/2010/main" val="33899609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6" name="Object 5" hidden="1"/>
                      <p:cNvPicPr/>
                      <p:nvPr/>
                    </p:nvPicPr>
                    <p:blipFill>
                      <a:blip r:embed="rId11"/>
                      <a:stretch>
                        <a:fillRect/>
                      </a:stretch>
                    </p:blipFill>
                    <p:spPr>
                      <a:xfrm>
                        <a:off x="2118" y="1589"/>
                        <a:ext cx="2116" cy="1587"/>
                      </a:xfrm>
                      <a:prstGeom prst="rect">
                        <a:avLst/>
                      </a:prstGeom>
                    </p:spPr>
                  </p:pic>
                </p:oleObj>
              </mc:Fallback>
            </mc:AlternateContent>
          </a:graphicData>
        </a:graphic>
      </p:graphicFrame>
      <p:sp>
        <p:nvSpPr>
          <p:cNvPr id="13" name="Rectangle 12" hidden="1"/>
          <p:cNvSpPr/>
          <p:nvPr userDrawn="1">
            <p:custDataLst>
              <p:tags r:id="rId9"/>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34162" y="155577"/>
            <a:ext cx="11665737"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34163" y="1146379"/>
            <a:ext cx="11665736"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1" y="878505"/>
            <a:ext cx="1219847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922429" y="6543028"/>
            <a:ext cx="1576916" cy="271437"/>
          </a:xfrm>
          <a:prstGeom prst="rect">
            <a:avLst/>
          </a:prstGeom>
        </p:spPr>
      </p:pic>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11032398" y="878505"/>
            <a:ext cx="1159604"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11347940" y="6536954"/>
            <a:ext cx="844061"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93641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7" r:id="rId6"/>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9"/>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6" name="Object 5" hidden="1"/>
                      <p:cNvPicPr/>
                      <p:nvPr/>
                    </p:nvPicPr>
                    <p:blipFill>
                      <a:blip r:embed="rId12"/>
                      <a:stretch>
                        <a:fillRect/>
                      </a:stretch>
                    </p:blipFill>
                    <p:spPr>
                      <a:xfrm>
                        <a:off x="2118" y="1589"/>
                        <a:ext cx="2116" cy="1587"/>
                      </a:xfrm>
                      <a:prstGeom prst="rect">
                        <a:avLst/>
                      </a:prstGeom>
                    </p:spPr>
                  </p:pic>
                </p:oleObj>
              </mc:Fallback>
            </mc:AlternateContent>
          </a:graphicData>
        </a:graphic>
      </p:graphicFrame>
      <p:sp>
        <p:nvSpPr>
          <p:cNvPr id="13" name="Rectangle 12" hidden="1"/>
          <p:cNvSpPr/>
          <p:nvPr userDrawn="1">
            <p:custDataLst>
              <p:tags r:id="rId10"/>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34162" y="155577"/>
            <a:ext cx="11665737"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34163" y="1146379"/>
            <a:ext cx="11665736" cy="5213324"/>
          </a:xfrm>
          <a:prstGeom prst="rect">
            <a:avLst/>
          </a:prstGeom>
        </p:spPr>
        <p:txBody>
          <a:bodyPr vert="horz" lIns="91440" tIns="45720" rIns="91440" bIns="45720" rtlCol="0">
            <a:noAutofit/>
          </a:bodyPr>
          <a:lstStyle/>
          <a:p>
            <a:pPr lvl="0"/>
            <a:r>
              <a:rPr lang="en-US"/>
              <a:t>Text</a:t>
            </a:r>
            <a:endParaRPr lang="en-US" dirty="0"/>
          </a:p>
        </p:txBody>
      </p:sp>
      <p:sp>
        <p:nvSpPr>
          <p:cNvPr id="7" name="Rectangle 6"/>
          <p:cNvSpPr>
            <a:spLocks noChangeArrowheads="1"/>
          </p:cNvSpPr>
          <p:nvPr userDrawn="1"/>
        </p:nvSpPr>
        <p:spPr bwMode="auto">
          <a:xfrm>
            <a:off x="1" y="878505"/>
            <a:ext cx="1219847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22429" y="6543028"/>
            <a:ext cx="1576916" cy="271437"/>
          </a:xfrm>
          <a:prstGeom prst="rect">
            <a:avLst/>
          </a:prstGeom>
        </p:spPr>
      </p:pic>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11032398" y="878505"/>
            <a:ext cx="1159604"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11347940" y="6536954"/>
            <a:ext cx="844061"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22490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aphicFrame>
        <p:nvGraphicFramePr>
          <p:cNvPr id="7" name="Object 6" hidden="1">
            <a:extLst>
              <a:ext uri="{FF2B5EF4-FFF2-40B4-BE49-F238E27FC236}">
                <a16:creationId xmlns:a16="http://schemas.microsoft.com/office/drawing/2014/main" id="{DE1ADC8A-9133-4E73-8BF2-297D7EF679CB}"/>
              </a:ext>
            </a:extLst>
          </p:cNvPr>
          <p:cNvGraphicFramePr>
            <a:graphicFrameLocks noChangeAspect="1"/>
          </p:cNvGraphicFramePr>
          <p:nvPr userDrawn="1">
            <p:custDataLst>
              <p:tags r:id="rId14"/>
            </p:custDataLst>
            <p:extLst>
              <p:ext uri="{D42A27DB-BD31-4B8C-83A1-F6EECF244321}">
                <p14:modId xmlns:p14="http://schemas.microsoft.com/office/powerpoint/2010/main" val="30583295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6" name="Object 5" hidden="1"/>
                      <p:cNvPicPr/>
                      <p:nvPr/>
                    </p:nvPicPr>
                    <p:blipFill>
                      <a:blip r:embed="rId17"/>
                      <a:stretch>
                        <a:fillRect/>
                      </a:stretch>
                    </p:blipFill>
                    <p:spPr>
                      <a:xfrm>
                        <a:off x="2118" y="1589"/>
                        <a:ext cx="2116"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21FC37D-0DAD-477A-AC14-64C8B72B3094}"/>
              </a:ext>
            </a:extLst>
          </p:cNvPr>
          <p:cNvSpPr/>
          <p:nvPr userDrawn="1">
            <p:custDataLst>
              <p:tags r:id="rId15"/>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9" name="Rectangle 8">
            <a:extLst>
              <a:ext uri="{FF2B5EF4-FFF2-40B4-BE49-F238E27FC236}">
                <a16:creationId xmlns:a16="http://schemas.microsoft.com/office/drawing/2014/main" id="{803234AF-4DB1-4523-AB13-8079C34F0752}"/>
              </a:ext>
            </a:extLst>
          </p:cNvPr>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4F5E59-6B33-4CDB-905F-4F88B6BE401B}"/>
              </a:ext>
            </a:extLst>
          </p:cNvPr>
          <p:cNvSpPr>
            <a:spLocks noChangeArrowheads="1"/>
          </p:cNvSpPr>
          <p:nvPr userDrawn="1"/>
        </p:nvSpPr>
        <p:spPr bwMode="auto">
          <a:xfrm>
            <a:off x="1" y="878505"/>
            <a:ext cx="1219847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11" name="Picture 10">
            <a:extLst>
              <a:ext uri="{FF2B5EF4-FFF2-40B4-BE49-F238E27FC236}">
                <a16:creationId xmlns:a16="http://schemas.microsoft.com/office/drawing/2014/main" id="{C42DF6E5-F3DE-4230-9698-B40A2F7251A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922429" y="6543028"/>
            <a:ext cx="1576916" cy="271437"/>
          </a:xfrm>
          <a:prstGeom prst="rect">
            <a:avLst/>
          </a:prstGeom>
        </p:spPr>
      </p:pic>
      <p:sp>
        <p:nvSpPr>
          <p:cNvPr id="12" name="Rectangle 11">
            <a:extLst>
              <a:ext uri="{FF2B5EF4-FFF2-40B4-BE49-F238E27FC236}">
                <a16:creationId xmlns:a16="http://schemas.microsoft.com/office/drawing/2014/main" id="{47589A62-64D5-4935-A771-A5C834EA4F2F}"/>
              </a:ext>
            </a:extLst>
          </p:cNvPr>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3" name="Rectangle 12">
            <a:extLst>
              <a:ext uri="{FF2B5EF4-FFF2-40B4-BE49-F238E27FC236}">
                <a16:creationId xmlns:a16="http://schemas.microsoft.com/office/drawing/2014/main" id="{7DCC4A48-0DF9-4994-B763-BE341AC18A8F}"/>
              </a:ext>
            </a:extLst>
          </p:cNvPr>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4" name="Rectangle 13">
            <a:extLst>
              <a:ext uri="{FF2B5EF4-FFF2-40B4-BE49-F238E27FC236}">
                <a16:creationId xmlns:a16="http://schemas.microsoft.com/office/drawing/2014/main" id="{13E6AA4C-D3C7-4F96-A528-876844AA7743}"/>
              </a:ext>
            </a:extLst>
          </p:cNvPr>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5" name="Rectangle 14">
            <a:extLst>
              <a:ext uri="{FF2B5EF4-FFF2-40B4-BE49-F238E27FC236}">
                <a16:creationId xmlns:a16="http://schemas.microsoft.com/office/drawing/2014/main" id="{0CE1231A-C722-4AD2-82F0-9143536048DA}"/>
              </a:ext>
            </a:extLst>
          </p:cNvPr>
          <p:cNvSpPr>
            <a:spLocks noChangeArrowheads="1"/>
          </p:cNvSpPr>
          <p:nvPr userDrawn="1"/>
        </p:nvSpPr>
        <p:spPr bwMode="auto">
          <a:xfrm>
            <a:off x="11032398" y="878505"/>
            <a:ext cx="1159604"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6" name="TextBox 15">
            <a:extLst>
              <a:ext uri="{FF2B5EF4-FFF2-40B4-BE49-F238E27FC236}">
                <a16:creationId xmlns:a16="http://schemas.microsoft.com/office/drawing/2014/main" id="{ACECF954-30AA-4964-B5F6-369668851E39}"/>
              </a:ext>
            </a:extLst>
          </p:cNvPr>
          <p:cNvSpPr txBox="1"/>
          <p:nvPr userDrawn="1"/>
        </p:nvSpPr>
        <p:spPr>
          <a:xfrm>
            <a:off x="11347940" y="6536954"/>
            <a:ext cx="844061"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58223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2" name="Rectangle 1" hidden="1"/>
          <p:cNvSpPr/>
          <p:nvPr userDrawn="1">
            <p:custDataLst>
              <p:tags r:id="rId4"/>
            </p:custDataLst>
          </p:nvPr>
        </p:nvSpPr>
        <p:spPr>
          <a:xfrm>
            <a:off x="0" y="0"/>
            <a:ext cx="211667" cy="1587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39" b="1" i="0" baseline="0" dirty="0">
              <a:latin typeface="Arial" panose="020B0604020202020204" pitchFamily="34" charset="0"/>
              <a:ea typeface="+mj-ea"/>
              <a:cs typeface="+mj-cs"/>
              <a:sym typeface="Arial" panose="020B0604020202020204" pitchFamily="34" charset="0"/>
            </a:endParaRPr>
          </a:p>
        </p:txBody>
      </p:sp>
      <p:sp>
        <p:nvSpPr>
          <p:cNvPr id="1056" name="SlideBottomBar"/>
          <p:cNvSpPr>
            <a:spLocks noChangeArrowheads="1"/>
          </p:cNvSpPr>
          <p:nvPr/>
        </p:nvSpPr>
        <p:spPr bwMode="auto">
          <a:xfrm>
            <a:off x="2775328" y="6351024"/>
            <a:ext cx="9416672" cy="508600"/>
          </a:xfrm>
          <a:prstGeom prst="rect">
            <a:avLst/>
          </a:prstGeom>
          <a:solidFill>
            <a:srgbClr val="C7DF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67" tIns="46633" rIns="93267" bIns="46633" anchor="ctr"/>
          <a:lstStyle/>
          <a:p>
            <a:pPr algn="ctr"/>
            <a:endParaRPr lang="en-US" sz="1632" dirty="0">
              <a:solidFill>
                <a:srgbClr val="000000"/>
              </a:solidFill>
              <a:cs typeface="+mn-cs"/>
            </a:endParaRPr>
          </a:p>
        </p:txBody>
      </p:sp>
      <p:sp>
        <p:nvSpPr>
          <p:cNvPr id="1026" name="McK 2. Slide Title"/>
          <p:cNvSpPr>
            <a:spLocks noGrp="1" noChangeArrowheads="1"/>
          </p:cNvSpPr>
          <p:nvPr>
            <p:ph type="title"/>
          </p:nvPr>
        </p:nvSpPr>
        <p:spPr bwMode="auto">
          <a:xfrm>
            <a:off x="161986" y="267113"/>
            <a:ext cx="104188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t>Click to edit Master title style</a:t>
            </a:r>
          </a:p>
        </p:txBody>
      </p:sp>
      <p:sp>
        <p:nvSpPr>
          <p:cNvPr id="1076" name="McK 1. On-page tracker" hidden="1"/>
          <p:cNvSpPr>
            <a:spLocks noChangeArrowheads="1"/>
          </p:cNvSpPr>
          <p:nvPr/>
        </p:nvSpPr>
        <p:spPr bwMode="auto">
          <a:xfrm>
            <a:off x="161986" y="27538"/>
            <a:ext cx="876843"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28" dirty="0">
                <a:solidFill>
                  <a:srgbClr val="808080"/>
                </a:solidFill>
                <a:cs typeface="+mn-cs"/>
              </a:rPr>
              <a:t>TRACKER</a:t>
            </a:r>
          </a:p>
        </p:txBody>
      </p:sp>
      <p:sp>
        <p:nvSpPr>
          <p:cNvPr id="1032" name="McK 3. Unit of measure" hidden="1"/>
          <p:cNvSpPr txBox="1">
            <a:spLocks noChangeArrowheads="1"/>
          </p:cNvSpPr>
          <p:nvPr/>
        </p:nvSpPr>
        <p:spPr bwMode="auto">
          <a:xfrm>
            <a:off x="161986" y="542616"/>
            <a:ext cx="4973989"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428" dirty="0">
                <a:solidFill>
                  <a:srgbClr val="808080"/>
                </a:solidFill>
                <a:cs typeface="+mn-cs"/>
              </a:rPr>
              <a:t>Unit of measure</a:t>
            </a:r>
          </a:p>
        </p:txBody>
      </p:sp>
      <p:grpSp>
        <p:nvGrpSpPr>
          <p:cNvPr id="1337" name="McK Slide Elements"/>
          <p:cNvGrpSpPr>
            <a:grpSpLocks/>
          </p:cNvGrpSpPr>
          <p:nvPr/>
        </p:nvGrpSpPr>
        <p:grpSpPr bwMode="auto">
          <a:xfrm>
            <a:off x="161986" y="6198769"/>
            <a:ext cx="11630453" cy="526418"/>
            <a:chOff x="75" y="3827"/>
            <a:chExt cx="5385" cy="325"/>
          </a:xfrm>
        </p:grpSpPr>
        <p:sp>
          <p:nvSpPr>
            <p:cNvPr id="1151" name="McK 4. Footnote" hidden="1"/>
            <p:cNvSpPr txBox="1">
              <a:spLocks noChangeArrowheads="1"/>
            </p:cNvSpPr>
            <p:nvPr userDrawn="1"/>
          </p:nvSpPr>
          <p:spPr bwMode="auto">
            <a:xfrm>
              <a:off x="75" y="3827"/>
              <a:ext cx="5385"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020" dirty="0">
                  <a:solidFill>
                    <a:srgbClr val="000000"/>
                  </a:solidFill>
                  <a:cs typeface="+mn-cs"/>
                </a:rPr>
                <a:t>1 Footnote</a:t>
              </a:r>
            </a:p>
          </p:txBody>
        </p:sp>
        <p:sp>
          <p:nvSpPr>
            <p:cNvPr id="1154" name="McK 5. Source" hidden="1"/>
            <p:cNvSpPr>
              <a:spLocks noChangeArrowheads="1"/>
            </p:cNvSpPr>
            <p:nvPr userDrawn="1"/>
          </p:nvSpPr>
          <p:spPr bwMode="auto">
            <a:xfrm>
              <a:off x="75" y="4053"/>
              <a:ext cx="4323"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778" indent="-621778" defTabSz="913235">
                <a:tabLst>
                  <a:tab pos="625015" algn="l"/>
                </a:tabLst>
              </a:pPr>
              <a:r>
                <a:rPr lang="en-US" sz="1020" dirty="0">
                  <a:solidFill>
                    <a:srgbClr val="000000"/>
                  </a:solidFill>
                  <a:cs typeface="+mn-cs"/>
                </a:rPr>
                <a:t>SOURCE: Source</a:t>
              </a:r>
            </a:p>
          </p:txBody>
        </p:sp>
      </p:grpSp>
      <p:grpSp>
        <p:nvGrpSpPr>
          <p:cNvPr id="1303" name="ACET" hidden="1"/>
          <p:cNvGrpSpPr>
            <a:grpSpLocks/>
          </p:cNvGrpSpPr>
          <p:nvPr/>
        </p:nvGrpSpPr>
        <p:grpSpPr bwMode="auto">
          <a:xfrm>
            <a:off x="1976211" y="1137061"/>
            <a:ext cx="5801189" cy="531276"/>
            <a:chOff x="915" y="702"/>
            <a:chExt cx="2686" cy="328"/>
          </a:xfrm>
        </p:grpSpPr>
        <p:cxnSp>
          <p:nvCxnSpPr>
            <p:cNvPr id="1273"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4" name="AutoShape 250" hidden="1"/>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dirty="0">
                  <a:solidFill>
                    <a:srgbClr val="000000"/>
                  </a:solidFill>
                  <a:cs typeface="+mn-cs"/>
                </a:rPr>
                <a:t>Title</a:t>
              </a:r>
            </a:p>
            <a:p>
              <a:r>
                <a:rPr lang="en-US" sz="1632" dirty="0">
                  <a:solidFill>
                    <a:srgbClr val="808080"/>
                  </a:solidFill>
                  <a:cs typeface="+mn-cs"/>
                </a:rPr>
                <a:t>Unit of measure</a:t>
              </a:r>
            </a:p>
          </p:txBody>
        </p:sp>
      </p:grpSp>
      <p:sp>
        <p:nvSpPr>
          <p:cNvPr id="1304" name="Rectangle 280"/>
          <p:cNvSpPr>
            <a:spLocks noGrp="1" noChangeArrowheads="1"/>
          </p:cNvSpPr>
          <p:nvPr>
            <p:ph type="sldNum" sz="quarter" idx="4"/>
          </p:nvPr>
        </p:nvSpPr>
        <p:spPr bwMode="auto">
          <a:xfrm>
            <a:off x="11626136" y="6566446"/>
            <a:ext cx="265653"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20">
                <a:solidFill>
                  <a:srgbClr val="000000"/>
                </a:solidFill>
              </a:defRPr>
            </a:lvl1pPr>
          </a:lstStyle>
          <a:p>
            <a:fld id="{DF3F7A36-4E73-465D-9586-256F645211D5}" type="slidenum">
              <a:rPr lang="en-US">
                <a:cs typeface="+mn-cs"/>
              </a:rPr>
              <a:pPr/>
              <a:t>‹#›</a:t>
            </a:fld>
            <a:r>
              <a:rPr lang="en-US" dirty="0">
                <a:cs typeface="+mn-cs"/>
              </a:rPr>
              <a:t> </a:t>
            </a:r>
          </a:p>
        </p:txBody>
      </p:sp>
      <p:sp>
        <p:nvSpPr>
          <p:cNvPr id="1310" name="Rectangle 286"/>
          <p:cNvSpPr>
            <a:spLocks noGrp="1" noChangeArrowheads="1"/>
          </p:cNvSpPr>
          <p:nvPr>
            <p:ph type="body" idx="1"/>
          </p:nvPr>
        </p:nvSpPr>
        <p:spPr bwMode="auto">
          <a:xfrm>
            <a:off x="1976211" y="1990667"/>
            <a:ext cx="5853024" cy="124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19" name="doc id"/>
          <p:cNvSpPr>
            <a:spLocks noChangeArrowheads="1"/>
          </p:cNvSpPr>
          <p:nvPr/>
        </p:nvSpPr>
        <p:spPr bwMode="auto">
          <a:xfrm>
            <a:off x="10995483"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235"/>
            <a:endParaRPr lang="en-US" sz="816" dirty="0">
              <a:solidFill>
                <a:srgbClr val="000000"/>
              </a:solidFill>
              <a:cs typeface="+mn-cs"/>
            </a:endParaRPr>
          </a:p>
        </p:txBody>
      </p:sp>
      <p:pic>
        <p:nvPicPr>
          <p:cNvPr id="133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80804" y="0"/>
            <a:ext cx="1617680" cy="54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 name="Picture 3"/>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98" y="6351024"/>
            <a:ext cx="2632780" cy="5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 y="837409"/>
            <a:ext cx="12198479" cy="77748"/>
          </a:xfrm>
          <a:prstGeom prst="rect">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03" tIns="45702" rIns="91403" bIns="45702"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411645421"/>
      </p:ext>
    </p:extLst>
  </p:cSld>
  <p:clrMap bg1="lt1" tx1="dk1" bg2="lt2" tx2="dk2" accent1="accent1" accent2="accent2" accent3="accent3" accent4="accent4" accent5="accent5" accent6="accent6" hlink="hlink" folHlink="folHlink"/>
  <p:sldLayoutIdLst>
    <p:sldLayoutId id="2147483864" r:id="rId1"/>
  </p:sldLayoutIdLst>
  <p:hf hdr="0" ftr="0" dt="0"/>
  <p:txStyles>
    <p:titleStyle>
      <a:lvl1pPr algn="l" defTabSz="913235" rtl="0" fontAlgn="base">
        <a:spcBef>
          <a:spcPct val="0"/>
        </a:spcBef>
        <a:spcAft>
          <a:spcPct val="0"/>
        </a:spcAft>
        <a:defRPr sz="1939" b="1">
          <a:solidFill>
            <a:schemeClr val="tx2"/>
          </a:solidFill>
          <a:latin typeface="+mj-lt"/>
          <a:ea typeface="+mj-ea"/>
          <a:cs typeface="+mj-cs"/>
        </a:defRPr>
      </a:lvl1pPr>
      <a:lvl2pPr algn="l" defTabSz="913235" rtl="0" fontAlgn="base">
        <a:spcBef>
          <a:spcPct val="0"/>
        </a:spcBef>
        <a:spcAft>
          <a:spcPct val="0"/>
        </a:spcAft>
        <a:defRPr sz="1939" b="1">
          <a:solidFill>
            <a:schemeClr val="tx2"/>
          </a:solidFill>
          <a:latin typeface="Arial" charset="0"/>
        </a:defRPr>
      </a:lvl2pPr>
      <a:lvl3pPr algn="l" defTabSz="913235" rtl="0" fontAlgn="base">
        <a:spcBef>
          <a:spcPct val="0"/>
        </a:spcBef>
        <a:spcAft>
          <a:spcPct val="0"/>
        </a:spcAft>
        <a:defRPr sz="1939" b="1">
          <a:solidFill>
            <a:schemeClr val="tx2"/>
          </a:solidFill>
          <a:latin typeface="Arial" charset="0"/>
        </a:defRPr>
      </a:lvl3pPr>
      <a:lvl4pPr algn="l" defTabSz="913235" rtl="0" fontAlgn="base">
        <a:spcBef>
          <a:spcPct val="0"/>
        </a:spcBef>
        <a:spcAft>
          <a:spcPct val="0"/>
        </a:spcAft>
        <a:defRPr sz="1939" b="1">
          <a:solidFill>
            <a:schemeClr val="tx2"/>
          </a:solidFill>
          <a:latin typeface="Arial" charset="0"/>
        </a:defRPr>
      </a:lvl4pPr>
      <a:lvl5pPr algn="l" defTabSz="913235" rtl="0" fontAlgn="base">
        <a:spcBef>
          <a:spcPct val="0"/>
        </a:spcBef>
        <a:spcAft>
          <a:spcPct val="0"/>
        </a:spcAft>
        <a:defRPr sz="1939" b="1">
          <a:solidFill>
            <a:schemeClr val="tx2"/>
          </a:solidFill>
          <a:latin typeface="Arial" charset="0"/>
        </a:defRPr>
      </a:lvl5pPr>
      <a:lvl6pPr marL="466331" algn="l" defTabSz="913235" rtl="0" fontAlgn="base">
        <a:spcBef>
          <a:spcPct val="0"/>
        </a:spcBef>
        <a:spcAft>
          <a:spcPct val="0"/>
        </a:spcAft>
        <a:defRPr sz="1939" b="1">
          <a:solidFill>
            <a:schemeClr val="tx2"/>
          </a:solidFill>
          <a:latin typeface="Arial" charset="0"/>
        </a:defRPr>
      </a:lvl6pPr>
      <a:lvl7pPr marL="932665" algn="l" defTabSz="913235" rtl="0" fontAlgn="base">
        <a:spcBef>
          <a:spcPct val="0"/>
        </a:spcBef>
        <a:spcAft>
          <a:spcPct val="0"/>
        </a:spcAft>
        <a:defRPr sz="1939" b="1">
          <a:solidFill>
            <a:schemeClr val="tx2"/>
          </a:solidFill>
          <a:latin typeface="Arial" charset="0"/>
        </a:defRPr>
      </a:lvl7pPr>
      <a:lvl8pPr marL="1398999" algn="l" defTabSz="913235" rtl="0" fontAlgn="base">
        <a:spcBef>
          <a:spcPct val="0"/>
        </a:spcBef>
        <a:spcAft>
          <a:spcPct val="0"/>
        </a:spcAft>
        <a:defRPr sz="1939" b="1">
          <a:solidFill>
            <a:schemeClr val="tx2"/>
          </a:solidFill>
          <a:latin typeface="Arial" charset="0"/>
        </a:defRPr>
      </a:lvl8pPr>
      <a:lvl9pPr marL="1865332" algn="l" defTabSz="913235" rtl="0" fontAlgn="base">
        <a:spcBef>
          <a:spcPct val="0"/>
        </a:spcBef>
        <a:spcAft>
          <a:spcPct val="0"/>
        </a:spcAft>
        <a:defRPr sz="1939" b="1">
          <a:solidFill>
            <a:schemeClr val="tx2"/>
          </a:solidFill>
          <a:latin typeface="Arial" charset="0"/>
        </a:defRPr>
      </a:lvl9pPr>
    </p:titleStyle>
    <p:bodyStyle>
      <a:lvl1pPr algn="l" defTabSz="913235" rtl="0" fontAlgn="base">
        <a:spcBef>
          <a:spcPct val="0"/>
        </a:spcBef>
        <a:spcAft>
          <a:spcPct val="0"/>
        </a:spcAft>
        <a:buClr>
          <a:schemeClr val="tx2"/>
        </a:buClr>
        <a:defRPr sz="1632">
          <a:solidFill>
            <a:schemeClr val="tx1"/>
          </a:solidFill>
          <a:latin typeface="+mn-lt"/>
          <a:ea typeface="+mn-ea"/>
          <a:cs typeface="+mn-cs"/>
        </a:defRPr>
      </a:lvl1pPr>
      <a:lvl2pPr marL="197544" indent="-195925" algn="l" defTabSz="913235" rtl="0" fontAlgn="base">
        <a:spcBef>
          <a:spcPct val="0"/>
        </a:spcBef>
        <a:spcAft>
          <a:spcPct val="0"/>
        </a:spcAft>
        <a:buClr>
          <a:schemeClr val="tx2"/>
        </a:buClr>
        <a:buSzPct val="125000"/>
        <a:buFont typeface="Arial" charset="0"/>
        <a:buChar char="▪"/>
        <a:defRPr sz="1632">
          <a:solidFill>
            <a:schemeClr val="tx1"/>
          </a:solidFill>
          <a:latin typeface="+mn-lt"/>
        </a:defRPr>
      </a:lvl2pPr>
      <a:lvl3pPr marL="466331" indent="-267170" algn="l" defTabSz="913235" rtl="0" fontAlgn="base">
        <a:spcBef>
          <a:spcPct val="0"/>
        </a:spcBef>
        <a:spcAft>
          <a:spcPct val="0"/>
        </a:spcAft>
        <a:buClr>
          <a:schemeClr val="tx2"/>
        </a:buClr>
        <a:buSzPct val="120000"/>
        <a:buFont typeface="Arial" charset="0"/>
        <a:buChar char="–"/>
        <a:defRPr sz="1632">
          <a:solidFill>
            <a:schemeClr val="tx1"/>
          </a:solidFill>
          <a:latin typeface="+mn-lt"/>
        </a:defRPr>
      </a:lvl3pPr>
      <a:lvl4pPr marL="626636" indent="-158683" algn="l" defTabSz="913235" rtl="0" fontAlgn="base">
        <a:spcBef>
          <a:spcPct val="0"/>
        </a:spcBef>
        <a:spcAft>
          <a:spcPct val="0"/>
        </a:spcAft>
        <a:buClr>
          <a:schemeClr val="tx2"/>
        </a:buClr>
        <a:buSzPct val="120000"/>
        <a:buFont typeface="Arial" charset="0"/>
        <a:buChar char="▫"/>
        <a:defRPr sz="1632">
          <a:solidFill>
            <a:schemeClr val="tx1"/>
          </a:solidFill>
          <a:latin typeface="+mn-lt"/>
        </a:defRPr>
      </a:lvl4pPr>
      <a:lvl5pPr marL="761030" indent="-132776" algn="l" defTabSz="913235" rtl="0" fontAlgn="base">
        <a:spcBef>
          <a:spcPct val="0"/>
        </a:spcBef>
        <a:spcAft>
          <a:spcPct val="0"/>
        </a:spcAft>
        <a:buClr>
          <a:schemeClr val="tx2"/>
        </a:buClr>
        <a:buSzPct val="89000"/>
        <a:buFont typeface="Arial" charset="0"/>
        <a:buChar char="-"/>
        <a:defRPr sz="1632">
          <a:solidFill>
            <a:schemeClr val="tx1"/>
          </a:solidFill>
          <a:latin typeface="+mn-lt"/>
        </a:defRPr>
      </a:lvl5pPr>
      <a:lvl6pPr marL="1227362" indent="-132776" algn="l" defTabSz="913235" rtl="0" fontAlgn="base">
        <a:spcBef>
          <a:spcPct val="0"/>
        </a:spcBef>
        <a:spcAft>
          <a:spcPct val="0"/>
        </a:spcAft>
        <a:buClr>
          <a:schemeClr val="tx2"/>
        </a:buClr>
        <a:buSzPct val="89000"/>
        <a:buFont typeface="Arial" charset="0"/>
        <a:buChar char="-"/>
        <a:defRPr sz="1632">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charset="0"/>
        <a:buChar char="-"/>
        <a:defRPr sz="1632">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charset="0"/>
        <a:buChar char="-"/>
        <a:defRPr sz="1632">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charset="0"/>
        <a:buChar char="-"/>
        <a:defRPr sz="1632">
          <a:solidFill>
            <a:schemeClr val="tx1"/>
          </a:solidFill>
          <a:latin typeface="+mn-lt"/>
        </a:defRPr>
      </a:lvl9pPr>
    </p:bodyStyle>
    <p:otherStyle>
      <a:defPPr>
        <a:defRPr lang="en-US"/>
      </a:defPPr>
      <a:lvl1pPr marL="0" algn="l" defTabSz="932665" rtl="0" eaLnBrk="1" latinLnBrk="0" hangingPunct="1">
        <a:defRPr sz="1837" kern="1200">
          <a:solidFill>
            <a:schemeClr val="tx1"/>
          </a:solidFill>
          <a:latin typeface="+mn-lt"/>
          <a:ea typeface="+mn-ea"/>
          <a:cs typeface="+mn-cs"/>
        </a:defRPr>
      </a:lvl1pPr>
      <a:lvl2pPr marL="466331" algn="l" defTabSz="932665" rtl="0" eaLnBrk="1" latinLnBrk="0" hangingPunct="1">
        <a:defRPr sz="1837" kern="1200">
          <a:solidFill>
            <a:schemeClr val="tx1"/>
          </a:solidFill>
          <a:latin typeface="+mn-lt"/>
          <a:ea typeface="+mn-ea"/>
          <a:cs typeface="+mn-cs"/>
        </a:defRPr>
      </a:lvl2pPr>
      <a:lvl3pPr marL="932665" algn="l" defTabSz="932665" rtl="0" eaLnBrk="1" latinLnBrk="0" hangingPunct="1">
        <a:defRPr sz="1837" kern="1200">
          <a:solidFill>
            <a:schemeClr val="tx1"/>
          </a:solidFill>
          <a:latin typeface="+mn-lt"/>
          <a:ea typeface="+mn-ea"/>
          <a:cs typeface="+mn-cs"/>
        </a:defRPr>
      </a:lvl3pPr>
      <a:lvl4pPr marL="1398999" algn="l" defTabSz="932665" rtl="0" eaLnBrk="1" latinLnBrk="0" hangingPunct="1">
        <a:defRPr sz="1837" kern="1200">
          <a:solidFill>
            <a:schemeClr val="tx1"/>
          </a:solidFill>
          <a:latin typeface="+mn-lt"/>
          <a:ea typeface="+mn-ea"/>
          <a:cs typeface="+mn-cs"/>
        </a:defRPr>
      </a:lvl4pPr>
      <a:lvl5pPr marL="1865332" algn="l" defTabSz="932665" rtl="0" eaLnBrk="1" latinLnBrk="0" hangingPunct="1">
        <a:defRPr sz="1837" kern="1200">
          <a:solidFill>
            <a:schemeClr val="tx1"/>
          </a:solidFill>
          <a:latin typeface="+mn-lt"/>
          <a:ea typeface="+mn-ea"/>
          <a:cs typeface="+mn-cs"/>
        </a:defRPr>
      </a:lvl5pPr>
      <a:lvl6pPr marL="2331665" algn="l" defTabSz="932665" rtl="0" eaLnBrk="1" latinLnBrk="0" hangingPunct="1">
        <a:defRPr sz="1837" kern="1200">
          <a:solidFill>
            <a:schemeClr val="tx1"/>
          </a:solidFill>
          <a:latin typeface="+mn-lt"/>
          <a:ea typeface="+mn-ea"/>
          <a:cs typeface="+mn-cs"/>
        </a:defRPr>
      </a:lvl6pPr>
      <a:lvl7pPr marL="2797996" algn="l" defTabSz="932665" rtl="0" eaLnBrk="1" latinLnBrk="0" hangingPunct="1">
        <a:defRPr sz="1837" kern="1200">
          <a:solidFill>
            <a:schemeClr val="tx1"/>
          </a:solidFill>
          <a:latin typeface="+mn-lt"/>
          <a:ea typeface="+mn-ea"/>
          <a:cs typeface="+mn-cs"/>
        </a:defRPr>
      </a:lvl7pPr>
      <a:lvl8pPr marL="3264329" algn="l" defTabSz="932665" rtl="0" eaLnBrk="1" latinLnBrk="0" hangingPunct="1">
        <a:defRPr sz="1837" kern="1200">
          <a:solidFill>
            <a:schemeClr val="tx1"/>
          </a:solidFill>
          <a:latin typeface="+mn-lt"/>
          <a:ea typeface="+mn-ea"/>
          <a:cs typeface="+mn-cs"/>
        </a:defRPr>
      </a:lvl8pPr>
      <a:lvl9pPr marL="3730663" algn="l" defTabSz="932665" rtl="0" eaLnBrk="1" latinLnBrk="0" hangingPunct="1">
        <a:defRPr sz="183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29EB45-1618-A34F-A19B-807B6C9C2C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A8F9D3-956C-D048-9C9F-EB7D829E6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1BD8C-14E7-CB47-B21E-AD177B701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24D12A7-C1A0-0A44-BFA7-850D10299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9310AD-F751-1342-AFB0-584B927D7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2C672-6DBC-F749-829E-FFFFB70AD17B}" type="slidenum">
              <a:rPr lang="en-US" smtClean="0"/>
              <a:t>‹#›</a:t>
            </a:fld>
            <a:endParaRPr lang="en-US"/>
          </a:p>
        </p:txBody>
      </p:sp>
    </p:spTree>
    <p:extLst>
      <p:ext uri="{BB962C8B-B14F-4D97-AF65-F5344CB8AC3E}">
        <p14:creationId xmlns:p14="http://schemas.microsoft.com/office/powerpoint/2010/main" val="2954568883"/>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5" r:id="rId3"/>
    <p:sldLayoutId id="214748364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8A97E6F-74C1-4DC6-9965-7035BE63C163}" type="slidenum">
              <a:rPr lang="en-US" smtClean="0"/>
              <a:t>‹#›</a:t>
            </a:fld>
            <a:endParaRPr lang="en-US"/>
          </a:p>
        </p:txBody>
      </p:sp>
    </p:spTree>
    <p:extLst>
      <p:ext uri="{BB962C8B-B14F-4D97-AF65-F5344CB8AC3E}">
        <p14:creationId xmlns:p14="http://schemas.microsoft.com/office/powerpoint/2010/main" val="494365616"/>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1" r:id="rId3"/>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7.xml"/><Relationship Id="rId5" Type="http://schemas.openxmlformats.org/officeDocument/2006/relationships/image" Target="../media/image13.png"/><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4.emf"/><Relationship Id="rId5" Type="http://schemas.openxmlformats.org/officeDocument/2006/relationships/oleObject" Target="../embeddings/oleObject16.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54.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png"/><Relationship Id="rId7" Type="http://schemas.openxmlformats.org/officeDocument/2006/relationships/image" Target="../media/image48.jp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53.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7.xml"/><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16.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4.emf"/><Relationship Id="rId5" Type="http://schemas.openxmlformats.org/officeDocument/2006/relationships/oleObject" Target="../embeddings/oleObject17.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image" Target="../media/image14.emf"/><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oleObject" Target="../embeddings/oleObject18.bin"/><Relationship Id="rId2" Type="http://schemas.openxmlformats.org/officeDocument/2006/relationships/tags" Target="../tags/tag32.xml"/><Relationship Id="rId16" Type="http://schemas.openxmlformats.org/officeDocument/2006/relationships/slideLayout" Target="../slideLayouts/slideLayout46.xml"/><Relationship Id="rId20" Type="http://schemas.openxmlformats.org/officeDocument/2006/relationships/chart" Target="../charts/chart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chart" Target="../charts/chart1.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s/_rels/slide6.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chart" Target="../charts/chart3.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image" Target="../media/image14.emf"/><Relationship Id="rId2" Type="http://schemas.openxmlformats.org/officeDocument/2006/relationships/tags" Target="../tags/tag47.xml"/><Relationship Id="rId16" Type="http://schemas.openxmlformats.org/officeDocument/2006/relationships/oleObject" Target="../embeddings/oleObject19.bin"/><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slideLayout" Target="../slideLayouts/slideLayout46.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4.emf"/><Relationship Id="rId5" Type="http://schemas.openxmlformats.org/officeDocument/2006/relationships/oleObject" Target="../embeddings/oleObject20.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95E06E-184C-4C31-81E5-8216D93FEE63}"/>
              </a:ext>
            </a:extLst>
          </p:cNvPr>
          <p:cNvSpPr/>
          <p:nvPr/>
        </p:nvSpPr>
        <p:spPr>
          <a:xfrm>
            <a:off x="0" y="6126412"/>
            <a:ext cx="12192000" cy="73158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D5F9E0FC-5593-4EF9-B50C-D2440E7C3FFA}"/>
              </a:ext>
            </a:extLst>
          </p:cNvPr>
          <p:cNvSpPr>
            <a:spLocks noGrp="1"/>
          </p:cNvSpPr>
          <p:nvPr>
            <p:ph type="ctrTitle"/>
          </p:nvPr>
        </p:nvSpPr>
        <p:spPr>
          <a:xfrm>
            <a:off x="3879541" y="6276762"/>
            <a:ext cx="5696890" cy="430887"/>
          </a:xfrm>
        </p:spPr>
        <p:txBody>
          <a:bodyPr/>
          <a:lstStyle/>
          <a:p>
            <a:pPr algn="ctr"/>
            <a:r>
              <a:rPr lang="en-US" sz="2800" dirty="0">
                <a:solidFill>
                  <a:schemeClr val="bg1"/>
                </a:solidFill>
              </a:rPr>
              <a:t>https://www.rizema.org/</a:t>
            </a:r>
          </a:p>
        </p:txBody>
      </p:sp>
      <p:sp>
        <p:nvSpPr>
          <p:cNvPr id="3" name="Subtitle 2">
            <a:extLst>
              <a:ext uri="{FF2B5EF4-FFF2-40B4-BE49-F238E27FC236}">
                <a16:creationId xmlns:a16="http://schemas.microsoft.com/office/drawing/2014/main" id="{9D25BB2F-8891-49F1-9F54-66C170353719}"/>
              </a:ext>
            </a:extLst>
          </p:cNvPr>
          <p:cNvSpPr>
            <a:spLocks noGrp="1"/>
          </p:cNvSpPr>
          <p:nvPr>
            <p:ph type="subTitle" idx="1"/>
          </p:nvPr>
        </p:nvSpPr>
        <p:spPr>
          <a:xfrm>
            <a:off x="1904516" y="5325521"/>
            <a:ext cx="4191483" cy="430887"/>
          </a:xfrm>
        </p:spPr>
        <p:txBody>
          <a:bodyPr/>
          <a:lstStyle/>
          <a:p>
            <a:pPr algn="ctr"/>
            <a:r>
              <a:rPr lang="en-US" sz="2800" dirty="0">
                <a:solidFill>
                  <a:srgbClr val="71B7EB"/>
                </a:solidFill>
                <a:latin typeface="+mj-lt"/>
              </a:rPr>
              <a:t>    @RIZEMass</a:t>
            </a:r>
          </a:p>
        </p:txBody>
      </p:sp>
      <p:pic>
        <p:nvPicPr>
          <p:cNvPr id="5" name="Picture 4" descr="Logo&#10;&#10;Description automatically generated">
            <a:extLst>
              <a:ext uri="{FF2B5EF4-FFF2-40B4-BE49-F238E27FC236}">
                <a16:creationId xmlns:a16="http://schemas.microsoft.com/office/drawing/2014/main" id="{7E903DBA-FAA4-4564-B758-F4C0BCAAF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5074" y="158963"/>
            <a:ext cx="2301849" cy="1366339"/>
          </a:xfrm>
          <a:prstGeom prst="rect">
            <a:avLst/>
          </a:prstGeom>
        </p:spPr>
      </p:pic>
      <p:sp>
        <p:nvSpPr>
          <p:cNvPr id="10" name="Rectangle 9">
            <a:extLst>
              <a:ext uri="{FF2B5EF4-FFF2-40B4-BE49-F238E27FC236}">
                <a16:creationId xmlns:a16="http://schemas.microsoft.com/office/drawing/2014/main" id="{0CACD022-762F-44B3-89E0-D0C0807AB90E}"/>
              </a:ext>
            </a:extLst>
          </p:cNvPr>
          <p:cNvSpPr/>
          <p:nvPr/>
        </p:nvSpPr>
        <p:spPr>
          <a:xfrm flipV="1">
            <a:off x="1904516" y="4071979"/>
            <a:ext cx="8168669" cy="73362"/>
          </a:xfrm>
          <a:prstGeom prst="rect">
            <a:avLst/>
          </a:prstGeom>
          <a:solidFill>
            <a:srgbClr val="F8BF5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2" name="Graphic 11" descr="Internet with solid fill">
            <a:extLst>
              <a:ext uri="{FF2B5EF4-FFF2-40B4-BE49-F238E27FC236}">
                <a16:creationId xmlns:a16="http://schemas.microsoft.com/office/drawing/2014/main" id="{55B6942B-C6C6-46D3-937F-0877CF21CD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9541" y="6035004"/>
            <a:ext cx="914400" cy="914400"/>
          </a:xfrm>
          <a:prstGeom prst="rect">
            <a:avLst/>
          </a:prstGeom>
        </p:spPr>
      </p:pic>
      <p:sp>
        <p:nvSpPr>
          <p:cNvPr id="18" name="Title 1">
            <a:extLst>
              <a:ext uri="{FF2B5EF4-FFF2-40B4-BE49-F238E27FC236}">
                <a16:creationId xmlns:a16="http://schemas.microsoft.com/office/drawing/2014/main" id="{6F43B960-145D-47F1-BC2C-9D61697EBFB1}"/>
              </a:ext>
            </a:extLst>
          </p:cNvPr>
          <p:cNvSpPr txBox="1">
            <a:spLocks/>
          </p:cNvSpPr>
          <p:nvPr/>
        </p:nvSpPr>
        <p:spPr bwMode="auto">
          <a:xfrm>
            <a:off x="4722919" y="5325521"/>
            <a:ext cx="56968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fontAlgn="base">
              <a:spcBef>
                <a:spcPct val="0"/>
              </a:spcBef>
              <a:spcAft>
                <a:spcPct val="0"/>
              </a:spcAft>
              <a:defRPr sz="3265" b="0">
                <a:solidFill>
                  <a:schemeClr val="tx2"/>
                </a:solidFill>
                <a:latin typeface="+mj-lt"/>
                <a:ea typeface="+mj-ea"/>
                <a:cs typeface="+mj-cs"/>
              </a:defRPr>
            </a:lvl1pPr>
            <a:lvl2pPr algn="l" defTabSz="913235" rtl="0" fontAlgn="base">
              <a:spcBef>
                <a:spcPct val="0"/>
              </a:spcBef>
              <a:spcAft>
                <a:spcPct val="0"/>
              </a:spcAft>
              <a:defRPr sz="1939" b="1">
                <a:solidFill>
                  <a:schemeClr val="tx2"/>
                </a:solidFill>
                <a:latin typeface="Arial" charset="0"/>
              </a:defRPr>
            </a:lvl2pPr>
            <a:lvl3pPr algn="l" defTabSz="913235" rtl="0" fontAlgn="base">
              <a:spcBef>
                <a:spcPct val="0"/>
              </a:spcBef>
              <a:spcAft>
                <a:spcPct val="0"/>
              </a:spcAft>
              <a:defRPr sz="1939" b="1">
                <a:solidFill>
                  <a:schemeClr val="tx2"/>
                </a:solidFill>
                <a:latin typeface="Arial" charset="0"/>
              </a:defRPr>
            </a:lvl3pPr>
            <a:lvl4pPr algn="l" defTabSz="913235" rtl="0" fontAlgn="base">
              <a:spcBef>
                <a:spcPct val="0"/>
              </a:spcBef>
              <a:spcAft>
                <a:spcPct val="0"/>
              </a:spcAft>
              <a:defRPr sz="1939" b="1">
                <a:solidFill>
                  <a:schemeClr val="tx2"/>
                </a:solidFill>
                <a:latin typeface="Arial" charset="0"/>
              </a:defRPr>
            </a:lvl4pPr>
            <a:lvl5pPr algn="l" defTabSz="913235" rtl="0" fontAlgn="base">
              <a:spcBef>
                <a:spcPct val="0"/>
              </a:spcBef>
              <a:spcAft>
                <a:spcPct val="0"/>
              </a:spcAft>
              <a:defRPr sz="1939" b="1">
                <a:solidFill>
                  <a:schemeClr val="tx2"/>
                </a:solidFill>
                <a:latin typeface="Arial" charset="0"/>
              </a:defRPr>
            </a:lvl5pPr>
            <a:lvl6pPr marL="466331" algn="l" defTabSz="913235" rtl="0" fontAlgn="base">
              <a:spcBef>
                <a:spcPct val="0"/>
              </a:spcBef>
              <a:spcAft>
                <a:spcPct val="0"/>
              </a:spcAft>
              <a:defRPr sz="1939" b="1">
                <a:solidFill>
                  <a:schemeClr val="tx2"/>
                </a:solidFill>
                <a:latin typeface="Arial" charset="0"/>
              </a:defRPr>
            </a:lvl6pPr>
            <a:lvl7pPr marL="932665" algn="l" defTabSz="913235" rtl="0" fontAlgn="base">
              <a:spcBef>
                <a:spcPct val="0"/>
              </a:spcBef>
              <a:spcAft>
                <a:spcPct val="0"/>
              </a:spcAft>
              <a:defRPr sz="1939" b="1">
                <a:solidFill>
                  <a:schemeClr val="tx2"/>
                </a:solidFill>
                <a:latin typeface="Arial" charset="0"/>
              </a:defRPr>
            </a:lvl7pPr>
            <a:lvl8pPr marL="1398999" algn="l" defTabSz="913235" rtl="0" fontAlgn="base">
              <a:spcBef>
                <a:spcPct val="0"/>
              </a:spcBef>
              <a:spcAft>
                <a:spcPct val="0"/>
              </a:spcAft>
              <a:defRPr sz="1939" b="1">
                <a:solidFill>
                  <a:schemeClr val="tx2"/>
                </a:solidFill>
                <a:latin typeface="Arial" charset="0"/>
              </a:defRPr>
            </a:lvl8pPr>
            <a:lvl9pPr marL="1865332" algn="l" defTabSz="913235" rtl="0" fontAlgn="base">
              <a:spcBef>
                <a:spcPct val="0"/>
              </a:spcBef>
              <a:spcAft>
                <a:spcPct val="0"/>
              </a:spcAft>
              <a:defRPr sz="1939" b="1">
                <a:solidFill>
                  <a:schemeClr val="tx2"/>
                </a:solidFill>
                <a:latin typeface="Arial" charset="0"/>
              </a:defRPr>
            </a:lvl9pPr>
          </a:lstStyle>
          <a:p>
            <a:pPr algn="ctr"/>
            <a:r>
              <a:rPr lang="en-US" sz="2800" kern="0" dirty="0">
                <a:solidFill>
                  <a:srgbClr val="71B7EB"/>
                </a:solidFill>
              </a:rPr>
              <a:t>     #zerostigmazerodeaths</a:t>
            </a:r>
            <a:r>
              <a:rPr lang="en-US" sz="2800" b="1" kern="0" dirty="0">
                <a:solidFill>
                  <a:schemeClr val="bg1"/>
                </a:solidFill>
              </a:rPr>
              <a:t>.</a:t>
            </a:r>
          </a:p>
        </p:txBody>
      </p:sp>
      <p:sp>
        <p:nvSpPr>
          <p:cNvPr id="19" name="Title 1">
            <a:extLst>
              <a:ext uri="{FF2B5EF4-FFF2-40B4-BE49-F238E27FC236}">
                <a16:creationId xmlns:a16="http://schemas.microsoft.com/office/drawing/2014/main" id="{F5E7918C-4AAC-4E73-993D-8EFA482D78CB}"/>
              </a:ext>
            </a:extLst>
          </p:cNvPr>
          <p:cNvSpPr txBox="1">
            <a:spLocks/>
          </p:cNvSpPr>
          <p:nvPr/>
        </p:nvSpPr>
        <p:spPr bwMode="auto">
          <a:xfrm>
            <a:off x="1061743" y="1639741"/>
            <a:ext cx="9854213"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fontAlgn="base">
              <a:spcBef>
                <a:spcPct val="0"/>
              </a:spcBef>
              <a:spcAft>
                <a:spcPct val="0"/>
              </a:spcAft>
              <a:defRPr sz="3265" b="0">
                <a:solidFill>
                  <a:schemeClr val="tx2"/>
                </a:solidFill>
                <a:latin typeface="+mj-lt"/>
                <a:ea typeface="+mj-ea"/>
                <a:cs typeface="+mj-cs"/>
              </a:defRPr>
            </a:lvl1pPr>
            <a:lvl2pPr algn="l" defTabSz="913235" rtl="0" fontAlgn="base">
              <a:spcBef>
                <a:spcPct val="0"/>
              </a:spcBef>
              <a:spcAft>
                <a:spcPct val="0"/>
              </a:spcAft>
              <a:defRPr sz="1939" b="1">
                <a:solidFill>
                  <a:schemeClr val="tx2"/>
                </a:solidFill>
                <a:latin typeface="Arial" charset="0"/>
              </a:defRPr>
            </a:lvl2pPr>
            <a:lvl3pPr algn="l" defTabSz="913235" rtl="0" fontAlgn="base">
              <a:spcBef>
                <a:spcPct val="0"/>
              </a:spcBef>
              <a:spcAft>
                <a:spcPct val="0"/>
              </a:spcAft>
              <a:defRPr sz="1939" b="1">
                <a:solidFill>
                  <a:schemeClr val="tx2"/>
                </a:solidFill>
                <a:latin typeface="Arial" charset="0"/>
              </a:defRPr>
            </a:lvl3pPr>
            <a:lvl4pPr algn="l" defTabSz="913235" rtl="0" fontAlgn="base">
              <a:spcBef>
                <a:spcPct val="0"/>
              </a:spcBef>
              <a:spcAft>
                <a:spcPct val="0"/>
              </a:spcAft>
              <a:defRPr sz="1939" b="1">
                <a:solidFill>
                  <a:schemeClr val="tx2"/>
                </a:solidFill>
                <a:latin typeface="Arial" charset="0"/>
              </a:defRPr>
            </a:lvl4pPr>
            <a:lvl5pPr algn="l" defTabSz="913235" rtl="0" fontAlgn="base">
              <a:spcBef>
                <a:spcPct val="0"/>
              </a:spcBef>
              <a:spcAft>
                <a:spcPct val="0"/>
              </a:spcAft>
              <a:defRPr sz="1939" b="1">
                <a:solidFill>
                  <a:schemeClr val="tx2"/>
                </a:solidFill>
                <a:latin typeface="Arial" charset="0"/>
              </a:defRPr>
            </a:lvl5pPr>
            <a:lvl6pPr marL="466331" algn="l" defTabSz="913235" rtl="0" fontAlgn="base">
              <a:spcBef>
                <a:spcPct val="0"/>
              </a:spcBef>
              <a:spcAft>
                <a:spcPct val="0"/>
              </a:spcAft>
              <a:defRPr sz="1939" b="1">
                <a:solidFill>
                  <a:schemeClr val="tx2"/>
                </a:solidFill>
                <a:latin typeface="Arial" charset="0"/>
              </a:defRPr>
            </a:lvl6pPr>
            <a:lvl7pPr marL="932665" algn="l" defTabSz="913235" rtl="0" fontAlgn="base">
              <a:spcBef>
                <a:spcPct val="0"/>
              </a:spcBef>
              <a:spcAft>
                <a:spcPct val="0"/>
              </a:spcAft>
              <a:defRPr sz="1939" b="1">
                <a:solidFill>
                  <a:schemeClr val="tx2"/>
                </a:solidFill>
                <a:latin typeface="Arial" charset="0"/>
              </a:defRPr>
            </a:lvl7pPr>
            <a:lvl8pPr marL="1398999" algn="l" defTabSz="913235" rtl="0" fontAlgn="base">
              <a:spcBef>
                <a:spcPct val="0"/>
              </a:spcBef>
              <a:spcAft>
                <a:spcPct val="0"/>
              </a:spcAft>
              <a:defRPr sz="1939" b="1">
                <a:solidFill>
                  <a:schemeClr val="tx2"/>
                </a:solidFill>
                <a:latin typeface="Arial" charset="0"/>
              </a:defRPr>
            </a:lvl8pPr>
            <a:lvl9pPr marL="1865332" algn="l" defTabSz="913235" rtl="0" fontAlgn="base">
              <a:spcBef>
                <a:spcPct val="0"/>
              </a:spcBef>
              <a:spcAft>
                <a:spcPct val="0"/>
              </a:spcAft>
              <a:defRPr sz="1939" b="1">
                <a:solidFill>
                  <a:schemeClr val="tx2"/>
                </a:solidFill>
                <a:latin typeface="Arial" charset="0"/>
              </a:defRPr>
            </a:lvl9pPr>
          </a:lstStyle>
          <a:p>
            <a:pPr algn="ctr"/>
            <a:r>
              <a:rPr lang="en-US" sz="4800" b="1" dirty="0">
                <a:solidFill>
                  <a:srgbClr val="71B7EB"/>
                </a:solidFill>
                <a:latin typeface="Calibri" panose="020F0502020204030204" pitchFamily="34" charset="0"/>
                <a:ea typeface="Calibri" panose="020F0502020204030204" pitchFamily="34" charset="0"/>
                <a:cs typeface="Calibri" panose="020F0502020204030204" pitchFamily="34" charset="0"/>
              </a:rPr>
              <a:t>COVID Positive and on the Street:</a:t>
            </a:r>
          </a:p>
          <a:p>
            <a:pPr algn="ctr"/>
            <a:r>
              <a:rPr lang="en-US" sz="4800" b="1" dirty="0">
                <a:solidFill>
                  <a:srgbClr val="71B7EB"/>
                </a:solidFill>
                <a:latin typeface="Calibri" panose="020F0502020204030204" pitchFamily="34" charset="0"/>
                <a:ea typeface="Calibri" panose="020F0502020204030204" pitchFamily="34" charset="0"/>
                <a:cs typeface="Calibri" panose="020F0502020204030204" pitchFamily="34" charset="0"/>
              </a:rPr>
              <a:t> Providing Care to People Experiencing Homelessness During a Pandemic</a:t>
            </a:r>
            <a:endParaRPr lang="en-US" sz="4800" dirty="0">
              <a:solidFill>
                <a:srgbClr val="71B7EB"/>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descr="Logo&#10;&#10;Description automatically generated">
            <a:extLst>
              <a:ext uri="{FF2B5EF4-FFF2-40B4-BE49-F238E27FC236}">
                <a16:creationId xmlns:a16="http://schemas.microsoft.com/office/drawing/2014/main" id="{56273E14-6AD3-4FE4-9700-938F34914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075" t="10311" r="26313" b="8736"/>
          <a:stretch/>
        </p:blipFill>
        <p:spPr>
          <a:xfrm>
            <a:off x="5194722" y="4372931"/>
            <a:ext cx="966381" cy="922318"/>
          </a:xfrm>
          <a:prstGeom prst="rect">
            <a:avLst/>
          </a:prstGeom>
        </p:spPr>
      </p:pic>
    </p:spTree>
    <p:extLst>
      <p:ext uri="{BB962C8B-B14F-4D97-AF65-F5344CB8AC3E}">
        <p14:creationId xmlns:p14="http://schemas.microsoft.com/office/powerpoint/2010/main" val="184693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2">
            <a:extLst>
              <a:ext uri="{FF2B5EF4-FFF2-40B4-BE49-F238E27FC236}">
                <a16:creationId xmlns:a16="http://schemas.microsoft.com/office/drawing/2014/main" id="{FAD370F0-4DBF-4B5B-B54D-65B1C4730E7A}"/>
              </a:ext>
            </a:extLst>
          </p:cNvPr>
          <p:cNvSpPr txBox="1">
            <a:spLocks noChangeArrowheads="1"/>
          </p:cNvSpPr>
          <p:nvPr/>
        </p:nvSpPr>
        <p:spPr bwMode="auto">
          <a:xfrm>
            <a:off x="841144" y="1300624"/>
            <a:ext cx="1052351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3400" dirty="0">
                <a:latin typeface="Calibri" pitchFamily="34" charset="0"/>
              </a:rPr>
              <a:t>Since 1985, </a:t>
            </a:r>
          </a:p>
          <a:p>
            <a:pPr algn="ctr" eaLnBrk="1" hangingPunct="1">
              <a:defRPr/>
            </a:pPr>
            <a:r>
              <a:rPr lang="en-US" altLang="en-US" sz="3400" dirty="0">
                <a:latin typeface="Calibri" pitchFamily="34" charset="0"/>
              </a:rPr>
              <a:t>Boston Health Care for the Homeless Program  </a:t>
            </a:r>
          </a:p>
          <a:p>
            <a:pPr algn="ctr" eaLnBrk="1" hangingPunct="1">
              <a:defRPr/>
            </a:pPr>
            <a:r>
              <a:rPr lang="en-US" altLang="en-US" sz="3400" dirty="0">
                <a:latin typeface="Calibri" pitchFamily="34" charset="0"/>
              </a:rPr>
              <a:t>has been committed to a singular, powerful mission…</a:t>
            </a:r>
          </a:p>
        </p:txBody>
      </p:sp>
      <p:sp>
        <p:nvSpPr>
          <p:cNvPr id="6147" name="Text Box 13">
            <a:extLst>
              <a:ext uri="{FF2B5EF4-FFF2-40B4-BE49-F238E27FC236}">
                <a16:creationId xmlns:a16="http://schemas.microsoft.com/office/drawing/2014/main" id="{56D4E2C6-3CB2-46AB-8BA0-E9DF0DF92C7D}"/>
              </a:ext>
            </a:extLst>
          </p:cNvPr>
          <p:cNvSpPr txBox="1">
            <a:spLocks noChangeArrowheads="1"/>
          </p:cNvSpPr>
          <p:nvPr/>
        </p:nvSpPr>
        <p:spPr bwMode="auto">
          <a:xfrm>
            <a:off x="748145" y="3655164"/>
            <a:ext cx="612766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2800" dirty="0">
                <a:latin typeface="Calibri" pitchFamily="34" charset="0"/>
              </a:rPr>
              <a:t>To provide or assure access to the highest quality health care for Boston’s homeless individuals and families.</a:t>
            </a:r>
          </a:p>
        </p:txBody>
      </p:sp>
      <p:pic>
        <p:nvPicPr>
          <p:cNvPr id="6148" name="Picture 8">
            <a:extLst>
              <a:ext uri="{FF2B5EF4-FFF2-40B4-BE49-F238E27FC236}">
                <a16:creationId xmlns:a16="http://schemas.microsoft.com/office/drawing/2014/main" id="{3884489A-BC47-4226-93DD-2D1178C74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816" y="3381757"/>
            <a:ext cx="3995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9EE7B35-5EAB-4DE0-BE1C-83F829A8CDA8}"/>
              </a:ext>
            </a:extLst>
          </p:cNvPr>
          <p:cNvGrpSpPr/>
          <p:nvPr/>
        </p:nvGrpSpPr>
        <p:grpSpPr>
          <a:xfrm>
            <a:off x="4" y="6"/>
            <a:ext cx="12191997" cy="921647"/>
            <a:chOff x="2" y="3"/>
            <a:chExt cx="12191997" cy="921647"/>
          </a:xfrm>
        </p:grpSpPr>
        <p:sp>
          <p:nvSpPr>
            <p:cNvPr id="7" name="Rectangle 6">
              <a:extLst>
                <a:ext uri="{FF2B5EF4-FFF2-40B4-BE49-F238E27FC236}">
                  <a16:creationId xmlns:a16="http://schemas.microsoft.com/office/drawing/2014/main" id="{D77B91A5-5FB2-486C-9E76-6D7E2A80157E}"/>
                </a:ext>
              </a:extLst>
            </p:cNvPr>
            <p:cNvSpPr/>
            <p:nvPr/>
          </p:nvSpPr>
          <p:spPr>
            <a:xfrm>
              <a:off x="2" y="3"/>
              <a:ext cx="12191997" cy="921647"/>
            </a:xfrm>
            <a:prstGeom prst="rect">
              <a:avLst/>
            </a:prstGeom>
            <a:solidFill>
              <a:schemeClr val="accent1">
                <a:lumMod val="75000"/>
              </a:schemeClr>
            </a:solidFill>
            <a:ln w="9525" cap="flat" cmpd="sng" algn="ctr">
              <a:noFill/>
              <a:prstDash val="solid"/>
            </a:ln>
            <a:effectLst/>
          </p:spPr>
          <p:txBody>
            <a:bodyPr rtlCol="0" anchor="ctr"/>
            <a:lstStyle/>
            <a:p>
              <a:pPr algn="ctr" defTabSz="914355"/>
              <a:endParaRPr lang="en-US" sz="2200" b="1" kern="0" dirty="0">
                <a:solidFill>
                  <a:prstClr val="white"/>
                </a:solidFill>
                <a:latin typeface="Arial"/>
              </a:endParaRPr>
            </a:p>
          </p:txBody>
        </p:sp>
        <p:sp>
          <p:nvSpPr>
            <p:cNvPr id="8" name="Text Placeholder 7">
              <a:extLst>
                <a:ext uri="{FF2B5EF4-FFF2-40B4-BE49-F238E27FC236}">
                  <a16:creationId xmlns:a16="http://schemas.microsoft.com/office/drawing/2014/main" id="{F73D3B23-CD06-4268-9FC7-2BF13F5142C4}"/>
                </a:ext>
              </a:extLst>
            </p:cNvPr>
            <p:cNvSpPr txBox="1">
              <a:spLocks/>
            </p:cNvSpPr>
            <p:nvPr/>
          </p:nvSpPr>
          <p:spPr>
            <a:xfrm>
              <a:off x="277426" y="88482"/>
              <a:ext cx="11019455" cy="344349"/>
            </a:xfrm>
            <a:prstGeom prst="rect">
              <a:avLst/>
            </a:prstGeom>
          </p:spPr>
          <p:txBody>
            <a:bodyPr/>
            <a:lstStyle>
              <a:lvl1pPr marL="342172" indent="-342172" algn="l" defTabSz="456243" rtl="0" eaLnBrk="1" latinLnBrk="0" hangingPunct="1">
                <a:spcBef>
                  <a:spcPct val="20000"/>
                </a:spcBef>
                <a:buFontTx/>
                <a:buNone/>
                <a:defRPr sz="2400" kern="1200">
                  <a:solidFill>
                    <a:schemeClr val="tx2"/>
                  </a:solidFill>
                  <a:latin typeface="+mn-lt"/>
                  <a:ea typeface="+mn-ea"/>
                  <a:cs typeface="+mn-cs"/>
                </a:defRPr>
              </a:lvl1pPr>
              <a:lvl2pPr marL="741395" indent="-285151" algn="l" defTabSz="456243" rtl="0" eaLnBrk="1" latinLnBrk="0" hangingPunct="1">
                <a:spcBef>
                  <a:spcPct val="20000"/>
                </a:spcBef>
                <a:buFontTx/>
                <a:buNone/>
                <a:defRPr sz="2800" kern="1200">
                  <a:solidFill>
                    <a:schemeClr val="tx1"/>
                  </a:solidFill>
                  <a:latin typeface="+mn-lt"/>
                  <a:ea typeface="+mn-ea"/>
                  <a:cs typeface="+mn-cs"/>
                </a:defRPr>
              </a:lvl2pPr>
              <a:lvl3pPr marL="1140601" indent="-228129" algn="l" defTabSz="456243" rtl="0" eaLnBrk="1" latinLnBrk="0" hangingPunct="1">
                <a:spcBef>
                  <a:spcPct val="20000"/>
                </a:spcBef>
                <a:buFontTx/>
                <a:buNone/>
                <a:defRPr sz="2400" kern="1200">
                  <a:solidFill>
                    <a:schemeClr val="tx1"/>
                  </a:solidFill>
                  <a:latin typeface="+mn-lt"/>
                  <a:ea typeface="+mn-ea"/>
                  <a:cs typeface="+mn-cs"/>
                </a:defRPr>
              </a:lvl3pPr>
              <a:lvl4pPr marL="1596847" indent="-228129" algn="l" defTabSz="456243" rtl="0" eaLnBrk="1" latinLnBrk="0" hangingPunct="1">
                <a:spcBef>
                  <a:spcPct val="20000"/>
                </a:spcBef>
                <a:buFontTx/>
                <a:buNone/>
                <a:defRPr sz="2000" kern="1200">
                  <a:solidFill>
                    <a:schemeClr val="tx1"/>
                  </a:solidFill>
                  <a:latin typeface="+mn-lt"/>
                  <a:ea typeface="+mn-ea"/>
                  <a:cs typeface="+mn-cs"/>
                </a:defRPr>
              </a:lvl4pPr>
              <a:lvl5pPr marL="2053087" indent="-228129" algn="l" defTabSz="456243" rtl="0" eaLnBrk="1" latinLnBrk="0" hangingPunct="1">
                <a:spcBef>
                  <a:spcPct val="20000"/>
                </a:spcBef>
                <a:buFontTx/>
                <a:buNone/>
                <a:defRPr sz="2000" kern="1200">
                  <a:solidFill>
                    <a:schemeClr val="tx1"/>
                  </a:solidFill>
                  <a:latin typeface="+mn-lt"/>
                  <a:ea typeface="+mn-ea"/>
                  <a:cs typeface="+mn-cs"/>
                </a:defRPr>
              </a:lvl5pPr>
              <a:lvl6pPr marL="2509316" indent="-228129" algn="l" defTabSz="456243" rtl="0" eaLnBrk="1" latinLnBrk="0" hangingPunct="1">
                <a:spcBef>
                  <a:spcPct val="20000"/>
                </a:spcBef>
                <a:buFont typeface="Arial"/>
                <a:buChar char="•"/>
                <a:defRPr sz="2000" kern="1200">
                  <a:solidFill>
                    <a:schemeClr val="tx1"/>
                  </a:solidFill>
                  <a:latin typeface="+mn-lt"/>
                  <a:ea typeface="+mn-ea"/>
                  <a:cs typeface="+mn-cs"/>
                </a:defRPr>
              </a:lvl6pPr>
              <a:lvl7pPr marL="2965571" indent="-228129" algn="l" defTabSz="456243" rtl="0" eaLnBrk="1" latinLnBrk="0" hangingPunct="1">
                <a:spcBef>
                  <a:spcPct val="20000"/>
                </a:spcBef>
                <a:buFont typeface="Arial"/>
                <a:buChar char="•"/>
                <a:defRPr sz="2000" kern="1200">
                  <a:solidFill>
                    <a:schemeClr val="tx1"/>
                  </a:solidFill>
                  <a:latin typeface="+mn-lt"/>
                  <a:ea typeface="+mn-ea"/>
                  <a:cs typeface="+mn-cs"/>
                </a:defRPr>
              </a:lvl7pPr>
              <a:lvl8pPr marL="3421811" indent="-228129" algn="l" defTabSz="456243" rtl="0" eaLnBrk="1" latinLnBrk="0" hangingPunct="1">
                <a:spcBef>
                  <a:spcPct val="20000"/>
                </a:spcBef>
                <a:buFont typeface="Arial"/>
                <a:buChar char="•"/>
                <a:defRPr sz="2000" kern="1200">
                  <a:solidFill>
                    <a:schemeClr val="tx1"/>
                  </a:solidFill>
                  <a:latin typeface="+mn-lt"/>
                  <a:ea typeface="+mn-ea"/>
                  <a:cs typeface="+mn-cs"/>
                </a:defRPr>
              </a:lvl8pPr>
              <a:lvl9pPr marL="3878046" indent="-228129" algn="l" defTabSz="456243"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55">
                <a:defRPr/>
              </a:pPr>
              <a:endParaRPr lang="en-US" b="1" dirty="0">
                <a:solidFill>
                  <a:prstClr val="white"/>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075D182-3D68-44A5-A924-F60A723515B8}"/>
                </a:ext>
              </a:extLst>
            </p:cNvPr>
            <p:cNvSpPr/>
            <p:nvPr/>
          </p:nvSpPr>
          <p:spPr>
            <a:xfrm>
              <a:off x="4950857" y="300093"/>
              <a:ext cx="6963718" cy="307777"/>
            </a:xfrm>
            <a:prstGeom prst="rect">
              <a:avLst/>
            </a:prstGeom>
          </p:spPr>
          <p:txBody>
            <a:bodyPr wrap="square">
              <a:spAutoFit/>
            </a:bodyPr>
            <a:lstStyle/>
            <a:p>
              <a:pPr algn="r">
                <a:spcBef>
                  <a:spcPct val="50000"/>
                </a:spcBef>
                <a:defRPr/>
              </a:pPr>
              <a:r>
                <a:rPr lang="en-US" altLang="en-US" sz="1400" dirty="0">
                  <a:solidFill>
                    <a:schemeClr val="bg1"/>
                  </a:solidFill>
                  <a:latin typeface="Calibri" panose="020F0502020204030204" pitchFamily="34" charset="0"/>
                  <a:cs typeface="Calibri" panose="020F0502020204030204" pitchFamily="34" charset="0"/>
                </a:rPr>
                <a:t>Boston Health Care for the Homeless Program –  Medicine That Matters for 35 years</a:t>
              </a:r>
            </a:p>
          </p:txBody>
        </p:sp>
        <p:pic>
          <p:nvPicPr>
            <p:cNvPr id="11" name="Picture 10">
              <a:extLst>
                <a:ext uri="{FF2B5EF4-FFF2-40B4-BE49-F238E27FC236}">
                  <a16:creationId xmlns:a16="http://schemas.microsoft.com/office/drawing/2014/main" id="{4BD8205C-4BDC-4339-B46A-2EFE052E4429}"/>
                </a:ext>
              </a:extLst>
            </p:cNvPr>
            <p:cNvPicPr>
              <a:picLocks noChangeAspect="1"/>
            </p:cNvPicPr>
            <p:nvPr/>
          </p:nvPicPr>
          <p:blipFill>
            <a:blip r:embed="rId4"/>
            <a:stretch>
              <a:fillRect/>
            </a:stretch>
          </p:blipFill>
          <p:spPr>
            <a:xfrm>
              <a:off x="442526" y="97603"/>
              <a:ext cx="1703774" cy="721649"/>
            </a:xfrm>
            <a:prstGeom prst="rect">
              <a:avLst/>
            </a:prstGeom>
          </p:spPr>
        </p:pic>
      </p:grpSp>
      <p:sp>
        <p:nvSpPr>
          <p:cNvPr id="3" name="Slide Number Placeholder 2">
            <a:extLst>
              <a:ext uri="{FF2B5EF4-FFF2-40B4-BE49-F238E27FC236}">
                <a16:creationId xmlns:a16="http://schemas.microsoft.com/office/drawing/2014/main" id="{3641DC45-BC1A-49FB-A381-CD9F55D3B7CB}"/>
              </a:ext>
            </a:extLst>
          </p:cNvPr>
          <p:cNvSpPr>
            <a:spLocks noGrp="1"/>
          </p:cNvSpPr>
          <p:nvPr>
            <p:ph type="sldNum" sz="quarter" idx="12"/>
          </p:nvPr>
        </p:nvSpPr>
        <p:spPr/>
        <p:txBody>
          <a:bodyPr/>
          <a:lstStyle/>
          <a:p>
            <a:fld id="{22D2C672-6DBC-F749-829E-FFFFB70AD17B}" type="slidenum">
              <a:rPr lang="en-US" smtClean="0"/>
              <a:t>10</a:t>
            </a:fld>
            <a:endParaRPr lang="en-US"/>
          </a:p>
        </p:txBody>
      </p:sp>
    </p:spTree>
    <p:extLst>
      <p:ext uri="{BB962C8B-B14F-4D97-AF65-F5344CB8AC3E}">
        <p14:creationId xmlns:p14="http://schemas.microsoft.com/office/powerpoint/2010/main" val="2405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2" name="Title 1"/>
          <p:cNvSpPr>
            <a:spLocks noGrp="1"/>
          </p:cNvSpPr>
          <p:nvPr>
            <p:ph type="title" idx="4294967295"/>
          </p:nvPr>
        </p:nvSpPr>
        <p:spPr>
          <a:xfrm>
            <a:off x="1594" y="3525842"/>
            <a:ext cx="4202605" cy="588963"/>
          </a:xfrm>
        </p:spPr>
        <p:txBody>
          <a:bodyPr>
            <a:normAutofit fontScale="90000"/>
          </a:bodyPr>
          <a:lstStyle/>
          <a:p>
            <a:r>
              <a:rPr lang="en-US" sz="4100" dirty="0">
                <a:solidFill>
                  <a:schemeClr val="bg1"/>
                </a:solidFill>
                <a:latin typeface="Franklin Gothic Medium Cond" panose="020B0606030402020204" pitchFamily="34" charset="0"/>
              </a:rPr>
              <a:t>BHCHP’s Mission</a:t>
            </a:r>
          </a:p>
        </p:txBody>
      </p:sp>
      <p:sp>
        <p:nvSpPr>
          <p:cNvPr id="8" name="Slide Number Placeholder 7"/>
          <p:cNvSpPr>
            <a:spLocks noGrp="1"/>
          </p:cNvSpPr>
          <p:nvPr>
            <p:ph type="sldNum" sz="quarter" idx="12"/>
          </p:nvPr>
        </p:nvSpPr>
        <p:spPr>
          <a:xfrm>
            <a:off x="9447927" y="6248409"/>
            <a:ext cx="2742486" cy="365125"/>
          </a:xfrm>
        </p:spPr>
        <p:txBody>
          <a:bodyPr/>
          <a:lstStyle/>
          <a:p>
            <a:fld id="{1FF16CEB-0CFA-4E17-8C27-2442C10329F4}" type="slidenum">
              <a:rPr lang="en-US" smtClean="0">
                <a:solidFill>
                  <a:prstClr val="black">
                    <a:tint val="75000"/>
                  </a:prstClr>
                </a:solidFill>
              </a:rPr>
              <a:pPr/>
              <a:t>11</a:t>
            </a:fld>
            <a:endParaRPr lang="en-US" dirty="0">
              <a:solidFill>
                <a:prstClr val="black">
                  <a:tint val="75000"/>
                </a:prst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1" t="1959" r="21997" b="2570"/>
          <a:stretch/>
        </p:blipFill>
        <p:spPr bwMode="auto">
          <a:xfrm>
            <a:off x="216344" y="285170"/>
            <a:ext cx="6587367" cy="638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B2DFAA74-F7A2-4565-A1E4-655E78586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409" t="76753" r="2817" b="7447"/>
          <a:stretch/>
        </p:blipFill>
        <p:spPr bwMode="auto">
          <a:xfrm>
            <a:off x="9792155" y="4582530"/>
            <a:ext cx="2210456" cy="1540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CB195B2A-6DCC-4253-A186-B62761637A0C}"/>
              </a:ext>
            </a:extLst>
          </p:cNvPr>
          <p:cNvSpPr txBox="1"/>
          <p:nvPr/>
        </p:nvSpPr>
        <p:spPr>
          <a:xfrm>
            <a:off x="6803711" y="478854"/>
            <a:ext cx="3504594" cy="6093976"/>
          </a:xfrm>
          <a:prstGeom prst="rect">
            <a:avLst/>
          </a:prstGeom>
          <a:noFill/>
        </p:spPr>
        <p:txBody>
          <a:bodyPr wrap="square" rtlCol="0">
            <a:spAutoFit/>
          </a:bodyPr>
          <a:lstStyle/>
          <a:p>
            <a:pPr marL="342900" indent="-342900">
              <a:buAutoNum type="arabicPeriod"/>
            </a:pPr>
            <a:r>
              <a:rPr lang="en-US" sz="1000" b="1" dirty="0">
                <a:latin typeface="+mn-lt"/>
              </a:rPr>
              <a:t>Boston Medical Center</a:t>
            </a:r>
          </a:p>
          <a:p>
            <a:pPr marL="342900" indent="-342900">
              <a:buAutoNum type="arabicPeriod"/>
            </a:pPr>
            <a:r>
              <a:rPr lang="en-US" sz="1000" b="1" dirty="0">
                <a:latin typeface="+mn-lt"/>
              </a:rPr>
              <a:t>Boston Night Center</a:t>
            </a:r>
          </a:p>
          <a:p>
            <a:pPr marL="342900" indent="-342900">
              <a:buAutoNum type="arabicPeriod"/>
            </a:pPr>
            <a:r>
              <a:rPr lang="en-US" sz="1000" b="1" dirty="0">
                <a:latin typeface="+mn-lt"/>
              </a:rPr>
              <a:t>Bridge Over Troubled Waters</a:t>
            </a:r>
          </a:p>
          <a:p>
            <a:pPr marL="342900" indent="-342900">
              <a:buAutoNum type="arabicPeriod"/>
            </a:pPr>
            <a:r>
              <a:rPr lang="en-US" sz="1000" b="1" dirty="0">
                <a:latin typeface="+mn-lt"/>
              </a:rPr>
              <a:t>Cardinal Medeiros Center</a:t>
            </a:r>
          </a:p>
          <a:p>
            <a:pPr marL="342900" indent="-342900">
              <a:buAutoNum type="arabicPeriod"/>
            </a:pPr>
            <a:r>
              <a:rPr lang="en-US" sz="1000" b="1" dirty="0">
                <a:latin typeface="+mn-lt"/>
              </a:rPr>
              <a:t>Casa Esperanza Men’s Program</a:t>
            </a:r>
          </a:p>
          <a:p>
            <a:pPr marL="342900" indent="-342900">
              <a:buFontTx/>
              <a:buAutoNum type="arabicPeriod"/>
            </a:pPr>
            <a:r>
              <a:rPr lang="en-US" sz="1000" b="1" dirty="0">
                <a:latin typeface="+mn-lt"/>
              </a:rPr>
              <a:t>Casa Esperanza Women’s Program</a:t>
            </a:r>
          </a:p>
          <a:p>
            <a:pPr marL="342900" indent="-342900">
              <a:buFontTx/>
              <a:buAutoNum type="arabicPeriod"/>
            </a:pPr>
            <a:r>
              <a:rPr lang="en-US" sz="1000" b="1" dirty="0">
                <a:latin typeface="+mn-lt"/>
              </a:rPr>
              <a:t>Casa Nueva Vida</a:t>
            </a:r>
          </a:p>
          <a:p>
            <a:pPr marL="342900" indent="-342900">
              <a:buFontTx/>
              <a:buAutoNum type="arabicPeriod"/>
            </a:pPr>
            <a:r>
              <a:rPr lang="en-US" sz="1000" b="1" dirty="0">
                <a:latin typeface="+mn-lt"/>
              </a:rPr>
              <a:t>Crossroads Family Shelter</a:t>
            </a:r>
          </a:p>
          <a:p>
            <a:pPr marL="342900" indent="-342900">
              <a:buFontTx/>
              <a:buAutoNum type="arabicPeriod"/>
            </a:pPr>
            <a:r>
              <a:rPr lang="en-US" sz="1000" b="1" dirty="0" err="1">
                <a:latin typeface="+mn-lt"/>
              </a:rPr>
              <a:t>EMPath</a:t>
            </a:r>
            <a:r>
              <a:rPr lang="en-US" sz="1000" b="1" dirty="0">
                <a:latin typeface="+mn-lt"/>
              </a:rPr>
              <a:t> (formerly </a:t>
            </a:r>
            <a:r>
              <a:rPr lang="en-US" sz="1000" b="1" dirty="0" err="1">
                <a:latin typeface="+mn-lt"/>
              </a:rPr>
              <a:t>Crittendon</a:t>
            </a:r>
            <a:r>
              <a:rPr lang="en-US" sz="1000" b="1" dirty="0">
                <a:latin typeface="+mn-lt"/>
              </a:rPr>
              <a:t> Women’s Union)</a:t>
            </a:r>
          </a:p>
          <a:p>
            <a:pPr marL="342900" indent="-342900">
              <a:buFontTx/>
              <a:buAutoNum type="arabicPeriod"/>
            </a:pPr>
            <a:r>
              <a:rPr lang="en-US" sz="1000" b="1" dirty="0">
                <a:latin typeface="+mn-lt"/>
              </a:rPr>
              <a:t>Engagement Center</a:t>
            </a:r>
          </a:p>
          <a:p>
            <a:pPr marL="342900" indent="-342900">
              <a:buFontTx/>
              <a:buAutoNum type="arabicPeriod"/>
            </a:pPr>
            <a:r>
              <a:rPr lang="en-US" sz="1000" b="1" dirty="0">
                <a:latin typeface="+mn-lt"/>
              </a:rPr>
              <a:t>Entre Familia</a:t>
            </a:r>
          </a:p>
          <a:p>
            <a:pPr marL="342900" indent="-342900">
              <a:buFontTx/>
              <a:buAutoNum type="arabicPeriod"/>
            </a:pPr>
            <a:r>
              <a:rPr lang="en-US" sz="1000" b="1" dirty="0">
                <a:latin typeface="+mn-lt"/>
              </a:rPr>
              <a:t>Father Bill’s Place</a:t>
            </a:r>
          </a:p>
          <a:p>
            <a:pPr marL="342900" indent="-342900">
              <a:buFontTx/>
              <a:buAutoNum type="arabicPeriod"/>
            </a:pPr>
            <a:r>
              <a:rPr lang="en-US" sz="1000" b="1" dirty="0">
                <a:latin typeface="+mn-lt"/>
              </a:rPr>
              <a:t>Friends of the Unborn</a:t>
            </a:r>
          </a:p>
          <a:p>
            <a:pPr marL="342900" indent="-342900">
              <a:buFontTx/>
              <a:buAutoNum type="arabicPeriod"/>
            </a:pPr>
            <a:r>
              <a:rPr lang="en-US" sz="1000" b="1" dirty="0">
                <a:latin typeface="+mn-lt"/>
              </a:rPr>
              <a:t>Jean </a:t>
            </a:r>
            <a:r>
              <a:rPr lang="en-US" sz="1000" b="1" dirty="0" err="1">
                <a:latin typeface="+mn-lt"/>
              </a:rPr>
              <a:t>Yawkey</a:t>
            </a:r>
            <a:r>
              <a:rPr lang="en-US" sz="1000" b="1" dirty="0">
                <a:latin typeface="+mn-lt"/>
              </a:rPr>
              <a:t> Place</a:t>
            </a:r>
          </a:p>
          <a:p>
            <a:pPr marL="342900" indent="-342900">
              <a:buFontTx/>
              <a:buAutoNum type="arabicPeriod"/>
            </a:pPr>
            <a:r>
              <a:rPr lang="en-US" sz="1000" b="1" dirty="0">
                <a:latin typeface="+mn-lt"/>
              </a:rPr>
              <a:t>Kingston House</a:t>
            </a:r>
          </a:p>
          <a:p>
            <a:pPr marL="342900" indent="-342900">
              <a:buFontTx/>
              <a:buAutoNum type="arabicPeriod"/>
            </a:pPr>
            <a:r>
              <a:rPr lang="en-US" sz="1000" b="1" dirty="0">
                <a:latin typeface="+mn-lt"/>
              </a:rPr>
              <a:t>Lindemann Mental Health Center</a:t>
            </a:r>
          </a:p>
          <a:p>
            <a:pPr marL="342900" indent="-342900">
              <a:buFontTx/>
              <a:buAutoNum type="arabicPeriod"/>
            </a:pPr>
            <a:r>
              <a:rPr lang="en-US" sz="1000" b="1" dirty="0">
                <a:latin typeface="+mn-lt"/>
              </a:rPr>
              <a:t>Margaret’s House</a:t>
            </a:r>
          </a:p>
          <a:p>
            <a:pPr marL="342900" indent="-342900">
              <a:buFontTx/>
              <a:buAutoNum type="arabicPeriod"/>
            </a:pPr>
            <a:r>
              <a:rPr lang="en-US" sz="1000" b="1" dirty="0">
                <a:latin typeface="+mn-lt"/>
              </a:rPr>
              <a:t>Massachusetts General Hospital</a:t>
            </a:r>
          </a:p>
          <a:p>
            <a:pPr marL="342900" indent="-342900">
              <a:buFontTx/>
              <a:buAutoNum type="arabicPeriod"/>
            </a:pPr>
            <a:r>
              <a:rPr lang="en-US" sz="1000" b="1" dirty="0">
                <a:latin typeface="+mn-lt"/>
              </a:rPr>
              <a:t>Nazareth Residence</a:t>
            </a:r>
          </a:p>
          <a:p>
            <a:pPr marL="342900" indent="-342900">
              <a:buFontTx/>
              <a:buAutoNum type="arabicPeriod"/>
            </a:pPr>
            <a:r>
              <a:rPr lang="en-US" sz="1000" b="1" dirty="0">
                <a:latin typeface="+mn-lt"/>
              </a:rPr>
              <a:t>New England Center &amp; Home for Veterans</a:t>
            </a:r>
          </a:p>
          <a:p>
            <a:pPr marL="342900" indent="-342900">
              <a:buFontTx/>
              <a:buAutoNum type="arabicPeriod"/>
            </a:pPr>
            <a:r>
              <a:rPr lang="en-US" sz="1000" b="1" dirty="0">
                <a:latin typeface="+mn-lt"/>
              </a:rPr>
              <a:t>Pine Street Inn at Shattuck</a:t>
            </a:r>
          </a:p>
          <a:p>
            <a:pPr marL="342900" indent="-342900">
              <a:buFontTx/>
              <a:buAutoNum type="arabicPeriod"/>
            </a:pPr>
            <a:r>
              <a:rPr lang="en-US" sz="1000" b="1" dirty="0">
                <a:latin typeface="+mn-lt"/>
              </a:rPr>
              <a:t>Pine Street Inn Men’s Clinic</a:t>
            </a:r>
          </a:p>
          <a:p>
            <a:pPr marL="342900" indent="-342900">
              <a:buFontTx/>
              <a:buAutoNum type="arabicPeriod"/>
            </a:pPr>
            <a:r>
              <a:rPr lang="en-US" sz="1000" b="1" dirty="0">
                <a:latin typeface="+mn-lt"/>
              </a:rPr>
              <a:t>Pine Street Inn Women’s Clinic</a:t>
            </a:r>
          </a:p>
          <a:p>
            <a:pPr marL="342900" indent="-342900">
              <a:buFontTx/>
              <a:buAutoNum type="arabicPeriod"/>
            </a:pPr>
            <a:r>
              <a:rPr lang="en-US" sz="1000" b="1" dirty="0">
                <a:latin typeface="+mn-lt"/>
              </a:rPr>
              <a:t>Project Hope</a:t>
            </a:r>
          </a:p>
          <a:p>
            <a:pPr marL="342900" indent="-342900">
              <a:buFontTx/>
              <a:buAutoNum type="arabicPeriod"/>
            </a:pPr>
            <a:r>
              <a:rPr lang="en-US" sz="1000" b="1" dirty="0">
                <a:latin typeface="+mn-lt"/>
              </a:rPr>
              <a:t>Rosie’s Place</a:t>
            </a:r>
          </a:p>
          <a:p>
            <a:pPr marL="342900" indent="-342900">
              <a:buFontTx/>
              <a:buAutoNum type="arabicPeriod"/>
            </a:pPr>
            <a:r>
              <a:rPr lang="en-US" sz="1000" b="1" dirty="0">
                <a:latin typeface="+mn-lt"/>
              </a:rPr>
              <a:t>Safe Harbor</a:t>
            </a:r>
          </a:p>
          <a:p>
            <a:pPr marL="342900" indent="-342900">
              <a:buFontTx/>
              <a:buAutoNum type="arabicPeriod"/>
            </a:pPr>
            <a:r>
              <a:rPr lang="en-US" sz="1000" b="1" dirty="0">
                <a:latin typeface="+mn-lt"/>
              </a:rPr>
              <a:t>Salvation Army</a:t>
            </a:r>
          </a:p>
          <a:p>
            <a:pPr marL="342900" indent="-342900">
              <a:buFontTx/>
              <a:buAutoNum type="arabicPeriod"/>
            </a:pPr>
            <a:r>
              <a:rPr lang="en-US" sz="1000" b="1" dirty="0">
                <a:latin typeface="+mn-lt"/>
              </a:rPr>
              <a:t>Sojourner House</a:t>
            </a:r>
          </a:p>
          <a:p>
            <a:pPr marL="342900" indent="-342900">
              <a:buFontTx/>
              <a:buAutoNum type="arabicPeriod"/>
            </a:pPr>
            <a:r>
              <a:rPr lang="en-US" sz="1000" b="1" dirty="0">
                <a:latin typeface="+mn-lt"/>
              </a:rPr>
              <a:t>Southampton Street Shelter</a:t>
            </a:r>
          </a:p>
          <a:p>
            <a:pPr marL="342900" indent="-342900">
              <a:buFontTx/>
              <a:buAutoNum type="arabicPeriod"/>
            </a:pPr>
            <a:r>
              <a:rPr lang="en-US" sz="1000" b="1" dirty="0">
                <a:latin typeface="+mn-lt"/>
              </a:rPr>
              <a:t>St. Ambrose</a:t>
            </a:r>
          </a:p>
          <a:p>
            <a:pPr marL="342900" indent="-342900">
              <a:buFontTx/>
              <a:buAutoNum type="arabicPeriod"/>
            </a:pPr>
            <a:r>
              <a:rPr lang="en-US" sz="1000" b="1" dirty="0">
                <a:latin typeface="+mn-lt"/>
              </a:rPr>
              <a:t>St. Anthony’s Shrine</a:t>
            </a:r>
          </a:p>
          <a:p>
            <a:pPr marL="342900" indent="-342900">
              <a:buFontTx/>
              <a:buAutoNum type="arabicPeriod"/>
            </a:pPr>
            <a:r>
              <a:rPr lang="en-US" sz="1000" b="1" dirty="0">
                <a:latin typeface="+mn-lt"/>
              </a:rPr>
              <a:t>St. Francis House</a:t>
            </a:r>
          </a:p>
          <a:p>
            <a:pPr marL="342900" indent="-342900">
              <a:buFontTx/>
              <a:buAutoNum type="arabicPeriod"/>
            </a:pPr>
            <a:r>
              <a:rPr lang="en-US" sz="1000" b="1" dirty="0">
                <a:latin typeface="+mn-lt"/>
              </a:rPr>
              <a:t>St. Mary’s Center for Women &amp; Children</a:t>
            </a:r>
          </a:p>
          <a:p>
            <a:pPr marL="342900" indent="-342900">
              <a:buFontTx/>
              <a:buAutoNum type="arabicPeriod"/>
            </a:pPr>
            <a:r>
              <a:rPr lang="en-US" sz="1000" b="1" dirty="0">
                <a:latin typeface="+mn-lt"/>
              </a:rPr>
              <a:t>Stacy Kirkpatrick House</a:t>
            </a:r>
          </a:p>
          <a:p>
            <a:pPr marL="342900" indent="-342900">
              <a:buFontTx/>
              <a:buAutoNum type="arabicPeriod"/>
            </a:pPr>
            <a:r>
              <a:rPr lang="en-US" sz="1000" b="1" dirty="0">
                <a:latin typeface="+mn-lt"/>
              </a:rPr>
              <a:t>Suffolk County House of Correction</a:t>
            </a:r>
          </a:p>
          <a:p>
            <a:pPr marL="342900" indent="-342900">
              <a:buFontTx/>
              <a:buAutoNum type="arabicPeriod"/>
            </a:pPr>
            <a:r>
              <a:rPr lang="en-US" sz="1000" b="1" dirty="0">
                <a:latin typeface="+mn-lt"/>
              </a:rPr>
              <a:t>Transitions</a:t>
            </a:r>
          </a:p>
          <a:p>
            <a:pPr marL="342900" indent="-342900">
              <a:buFontTx/>
              <a:buAutoNum type="arabicPeriod"/>
            </a:pPr>
            <a:r>
              <a:rPr lang="en-US" sz="1000" b="1" dirty="0">
                <a:latin typeface="+mn-lt"/>
              </a:rPr>
              <a:t>Women’s Lunch Place</a:t>
            </a:r>
          </a:p>
          <a:p>
            <a:pPr marL="342900" indent="-342900">
              <a:buFontTx/>
              <a:buAutoNum type="arabicPeriod"/>
            </a:pPr>
            <a:r>
              <a:rPr lang="en-US" sz="1000" b="1" dirty="0">
                <a:latin typeface="+mn-lt"/>
              </a:rPr>
              <a:t>Woods Mullen Shelter</a:t>
            </a:r>
          </a:p>
          <a:p>
            <a:pPr marL="342900" indent="-342900">
              <a:buFontTx/>
              <a:buAutoNum type="arabicPeriod"/>
            </a:pPr>
            <a:r>
              <a:rPr lang="en-US" sz="1000" b="1" dirty="0">
                <a:latin typeface="+mn-lt"/>
              </a:rPr>
              <a:t>Y2Y</a:t>
            </a:r>
          </a:p>
        </p:txBody>
      </p:sp>
    </p:spTree>
    <p:extLst>
      <p:ext uri="{BB962C8B-B14F-4D97-AF65-F5344CB8AC3E}">
        <p14:creationId xmlns:p14="http://schemas.microsoft.com/office/powerpoint/2010/main" val="39229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86D1F-9AC3-4112-8AD9-C128D5D202E6}"/>
              </a:ext>
            </a:extLst>
          </p:cNvPr>
          <p:cNvSpPr>
            <a:spLocks noGrp="1"/>
          </p:cNvSpPr>
          <p:nvPr>
            <p:ph type="title"/>
          </p:nvPr>
        </p:nvSpPr>
        <p:spPr/>
        <p:txBody>
          <a:bodyPr/>
          <a:lstStyle/>
          <a:p>
            <a:r>
              <a:rPr lang="en-US" dirty="0"/>
              <a:t>BHCHP’s Response to COVID-19:</a:t>
            </a:r>
            <a:br>
              <a:rPr lang="en-US" dirty="0"/>
            </a:br>
            <a:r>
              <a:rPr lang="en-US" dirty="0"/>
              <a:t>Service Delivery Reorganization</a:t>
            </a:r>
          </a:p>
        </p:txBody>
      </p:sp>
      <p:sp>
        <p:nvSpPr>
          <p:cNvPr id="3" name="Content Placeholder 2">
            <a:extLst>
              <a:ext uri="{FF2B5EF4-FFF2-40B4-BE49-F238E27FC236}">
                <a16:creationId xmlns:a16="http://schemas.microsoft.com/office/drawing/2014/main" id="{5AE6DD8D-34D6-44D0-A2C9-259AE59BF2EC}"/>
              </a:ext>
            </a:extLst>
          </p:cNvPr>
          <p:cNvSpPr>
            <a:spLocks noGrp="1"/>
          </p:cNvSpPr>
          <p:nvPr>
            <p:ph idx="1"/>
          </p:nvPr>
        </p:nvSpPr>
        <p:spPr/>
        <p:txBody>
          <a:bodyPr>
            <a:normAutofit fontScale="92500" lnSpcReduction="20000"/>
          </a:bodyPr>
          <a:lstStyle/>
          <a:p>
            <a:r>
              <a:rPr lang="en-US" dirty="0"/>
              <a:t>Operated on the following assumptions:</a:t>
            </a:r>
          </a:p>
          <a:p>
            <a:pPr lvl="1"/>
            <a:r>
              <a:rPr lang="en-US" dirty="0"/>
              <a:t>Our patients would be highly vulnerable to COVID-19 infection and its complications.</a:t>
            </a:r>
          </a:p>
          <a:p>
            <a:pPr lvl="2"/>
            <a:r>
              <a:rPr lang="en-US" dirty="0"/>
              <a:t>High prevalence of tri-morbid disease (chronic medical, behavioral health, and substance use disorders)</a:t>
            </a:r>
          </a:p>
          <a:p>
            <a:pPr lvl="2"/>
            <a:r>
              <a:rPr lang="en-US" dirty="0"/>
              <a:t>Little ability to social distance in congregate shelter settings and crowded encampments</a:t>
            </a:r>
          </a:p>
          <a:p>
            <a:pPr lvl="2"/>
            <a:r>
              <a:rPr lang="en-US" dirty="0"/>
              <a:t>Engagement in behaviors that increased risk of transmission via respiratory droplets</a:t>
            </a:r>
          </a:p>
          <a:p>
            <a:pPr lvl="2"/>
            <a:r>
              <a:rPr lang="en-US" dirty="0"/>
              <a:t>Need for low-threshold supports</a:t>
            </a:r>
          </a:p>
          <a:p>
            <a:pPr marL="914400" lvl="2" indent="0">
              <a:buNone/>
            </a:pPr>
            <a:endParaRPr lang="en-US" dirty="0"/>
          </a:p>
          <a:p>
            <a:r>
              <a:rPr lang="en-US" dirty="0"/>
              <a:t>The care delivery system we had spent decades building had to change, quickly and dramatically.</a:t>
            </a:r>
          </a:p>
          <a:p>
            <a:r>
              <a:rPr lang="en-US" sz="2800" dirty="0">
                <a:solidFill>
                  <a:srgbClr val="000000"/>
                </a:solidFill>
              </a:rPr>
              <a:t>There was great urgency to create new isolation and quarantine spaces for people without homes, or who can’t safely isolate at home.</a:t>
            </a:r>
            <a:endParaRPr lang="en-US" dirty="0"/>
          </a:p>
          <a:p>
            <a:r>
              <a:rPr lang="en-US" dirty="0"/>
              <a:t>We couldn’t lose sight of patients’ behavioral health and harm reduction needs in the process of quickly designing these new services. </a:t>
            </a:r>
          </a:p>
        </p:txBody>
      </p:sp>
      <p:sp>
        <p:nvSpPr>
          <p:cNvPr id="4" name="Slide Number Placeholder 3">
            <a:extLst>
              <a:ext uri="{FF2B5EF4-FFF2-40B4-BE49-F238E27FC236}">
                <a16:creationId xmlns:a16="http://schemas.microsoft.com/office/drawing/2014/main" id="{B2ADE7DA-E9BC-4708-916F-D50DE583950B}"/>
              </a:ext>
            </a:extLst>
          </p:cNvPr>
          <p:cNvSpPr>
            <a:spLocks noGrp="1"/>
          </p:cNvSpPr>
          <p:nvPr>
            <p:ph type="sldNum" sz="quarter" idx="12"/>
          </p:nvPr>
        </p:nvSpPr>
        <p:spPr/>
        <p:txBody>
          <a:bodyPr/>
          <a:lstStyle/>
          <a:p>
            <a:fld id="{97F4D893-DC59-4EA7-94A4-43CE7BA1D322}" type="slidenum">
              <a:rPr lang="en-US" smtClean="0"/>
              <a:t>12</a:t>
            </a:fld>
            <a:endParaRPr lang="en-US"/>
          </a:p>
        </p:txBody>
      </p:sp>
      <p:sp>
        <p:nvSpPr>
          <p:cNvPr id="5" name="Rectangle 4">
            <a:extLst>
              <a:ext uri="{FF2B5EF4-FFF2-40B4-BE49-F238E27FC236}">
                <a16:creationId xmlns:a16="http://schemas.microsoft.com/office/drawing/2014/main" id="{A88734DA-0625-4412-BEEB-2BB3A43D6C28}"/>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Tree>
    <p:extLst>
      <p:ext uri="{BB962C8B-B14F-4D97-AF65-F5344CB8AC3E}">
        <p14:creationId xmlns:p14="http://schemas.microsoft.com/office/powerpoint/2010/main" val="379169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7290-C649-467E-AAED-3E93739CF44F}"/>
              </a:ext>
            </a:extLst>
          </p:cNvPr>
          <p:cNvSpPr>
            <a:spLocks noGrp="1"/>
          </p:cNvSpPr>
          <p:nvPr>
            <p:ph type="title"/>
          </p:nvPr>
        </p:nvSpPr>
        <p:spPr/>
        <p:txBody>
          <a:bodyPr/>
          <a:lstStyle/>
          <a:p>
            <a:r>
              <a:rPr lang="en-US" dirty="0"/>
              <a:t>Three distinct models of Isolation Spaces at BHCHP</a:t>
            </a:r>
          </a:p>
        </p:txBody>
      </p:sp>
      <p:graphicFrame>
        <p:nvGraphicFramePr>
          <p:cNvPr id="4" name="Content Placeholder 3">
            <a:extLst>
              <a:ext uri="{FF2B5EF4-FFF2-40B4-BE49-F238E27FC236}">
                <a16:creationId xmlns:a16="http://schemas.microsoft.com/office/drawing/2014/main" id="{51DCFBD7-FE25-4265-BA0E-C2A3F8819E3F}"/>
              </a:ext>
            </a:extLst>
          </p:cNvPr>
          <p:cNvGraphicFramePr>
            <a:graphicFrameLocks noGrp="1"/>
          </p:cNvGraphicFramePr>
          <p:nvPr>
            <p:ph idx="1"/>
            <p:extLst>
              <p:ext uri="{D42A27DB-BD31-4B8C-83A1-F6EECF244321}">
                <p14:modId xmlns:p14="http://schemas.microsoft.com/office/powerpoint/2010/main" val="11181927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DD2B81A-329D-41B6-A4FE-1BDA3386A60C}"/>
              </a:ext>
            </a:extLst>
          </p:cNvPr>
          <p:cNvSpPr txBox="1"/>
          <p:nvPr/>
        </p:nvSpPr>
        <p:spPr>
          <a:xfrm>
            <a:off x="3287002" y="5143309"/>
            <a:ext cx="6437745" cy="584775"/>
          </a:xfrm>
          <a:prstGeom prst="rect">
            <a:avLst/>
          </a:prstGeom>
          <a:noFill/>
        </p:spPr>
        <p:txBody>
          <a:bodyPr wrap="square" rtlCol="0">
            <a:spAutoFit/>
          </a:bodyPr>
          <a:lstStyle/>
          <a:p>
            <a:r>
              <a:rPr lang="en-US" sz="3200" dirty="0">
                <a:solidFill>
                  <a:schemeClr val="bg1"/>
                </a:solidFill>
              </a:rPr>
              <a:t>Commitment to Harm Reduction</a:t>
            </a:r>
          </a:p>
        </p:txBody>
      </p:sp>
      <p:sp>
        <p:nvSpPr>
          <p:cNvPr id="6" name="Rectangle 5">
            <a:extLst>
              <a:ext uri="{FF2B5EF4-FFF2-40B4-BE49-F238E27FC236}">
                <a16:creationId xmlns:a16="http://schemas.microsoft.com/office/drawing/2014/main" id="{9AA6937F-C62D-4749-9FE8-BD465F42FC62}"/>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3" name="Slide Number Placeholder 2">
            <a:extLst>
              <a:ext uri="{FF2B5EF4-FFF2-40B4-BE49-F238E27FC236}">
                <a16:creationId xmlns:a16="http://schemas.microsoft.com/office/drawing/2014/main" id="{A2E0CA4E-5581-4DCF-9145-FD697A9026FD}"/>
              </a:ext>
            </a:extLst>
          </p:cNvPr>
          <p:cNvSpPr>
            <a:spLocks noGrp="1"/>
          </p:cNvSpPr>
          <p:nvPr>
            <p:ph type="sldNum" sz="quarter" idx="12"/>
          </p:nvPr>
        </p:nvSpPr>
        <p:spPr/>
        <p:txBody>
          <a:bodyPr/>
          <a:lstStyle/>
          <a:p>
            <a:fld id="{22D2C672-6DBC-F749-829E-FFFFB70AD17B}" type="slidenum">
              <a:rPr lang="en-US" smtClean="0"/>
              <a:t>13</a:t>
            </a:fld>
            <a:endParaRPr lang="en-US"/>
          </a:p>
        </p:txBody>
      </p:sp>
    </p:spTree>
    <p:extLst>
      <p:ext uri="{BB962C8B-B14F-4D97-AF65-F5344CB8AC3E}">
        <p14:creationId xmlns:p14="http://schemas.microsoft.com/office/powerpoint/2010/main" val="322001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E399-EB00-5240-B7A9-AB9CDC6A97FF}"/>
              </a:ext>
            </a:extLst>
          </p:cNvPr>
          <p:cNvSpPr>
            <a:spLocks noGrp="1"/>
          </p:cNvSpPr>
          <p:nvPr>
            <p:ph type="title"/>
          </p:nvPr>
        </p:nvSpPr>
        <p:spPr>
          <a:xfrm>
            <a:off x="470517" y="365125"/>
            <a:ext cx="10883283" cy="1325563"/>
          </a:xfrm>
        </p:spPr>
        <p:txBody>
          <a:bodyPr/>
          <a:lstStyle/>
          <a:p>
            <a:r>
              <a:rPr lang="en-US" dirty="0"/>
              <a:t>Isolation and Quarantine Tents</a:t>
            </a:r>
          </a:p>
        </p:txBody>
      </p:sp>
      <p:pic>
        <p:nvPicPr>
          <p:cNvPr id="5" name="Picture 3" descr="U:\My Documents\COVID-19\Pictures\tent b in sunset.jpg">
            <a:extLst>
              <a:ext uri="{FF2B5EF4-FFF2-40B4-BE49-F238E27FC236}">
                <a16:creationId xmlns:a16="http://schemas.microsoft.com/office/drawing/2014/main" id="{3EB61F16-49C3-CB48-9B65-D06C91EBD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344" y="1404794"/>
            <a:ext cx="5519801" cy="41397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ab90811-8fa5-4c54-89b7-6c587e41b161@namprd08">
            <a:extLst>
              <a:ext uri="{FF2B5EF4-FFF2-40B4-BE49-F238E27FC236}">
                <a16:creationId xmlns:a16="http://schemas.microsoft.com/office/drawing/2014/main" id="{E82AEF3D-BC98-4750-9D59-329BBF7A2A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31" r="9409" b="-1"/>
          <a:stretch/>
        </p:blipFill>
        <p:spPr bwMode="auto">
          <a:xfrm>
            <a:off x="603682" y="1404794"/>
            <a:ext cx="4895813" cy="53169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E9870AB4-0A19-4630-A465-4F1DA77AC3E6}"/>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10" name="TextBox 9">
            <a:extLst>
              <a:ext uri="{FF2B5EF4-FFF2-40B4-BE49-F238E27FC236}">
                <a16:creationId xmlns:a16="http://schemas.microsoft.com/office/drawing/2014/main" id="{35A1CEE2-FBBC-4F22-843A-8945EF79923A}"/>
              </a:ext>
            </a:extLst>
          </p:cNvPr>
          <p:cNvSpPr txBox="1"/>
          <p:nvPr/>
        </p:nvSpPr>
        <p:spPr>
          <a:xfrm>
            <a:off x="6215204" y="5784989"/>
            <a:ext cx="5138596" cy="707886"/>
          </a:xfrm>
          <a:prstGeom prst="rect">
            <a:avLst/>
          </a:prstGeom>
          <a:noFill/>
        </p:spPr>
        <p:txBody>
          <a:bodyPr wrap="square" rtlCol="0">
            <a:spAutoFit/>
          </a:bodyPr>
          <a:lstStyle/>
          <a:p>
            <a:pPr algn="ctr"/>
            <a:r>
              <a:rPr lang="en-US" sz="2000" dirty="0"/>
              <a:t>Total of 267 unique patients cared for in the tents from 3/2020 to early 5/2020</a:t>
            </a:r>
          </a:p>
        </p:txBody>
      </p:sp>
      <p:sp>
        <p:nvSpPr>
          <p:cNvPr id="3" name="Slide Number Placeholder 2">
            <a:extLst>
              <a:ext uri="{FF2B5EF4-FFF2-40B4-BE49-F238E27FC236}">
                <a16:creationId xmlns:a16="http://schemas.microsoft.com/office/drawing/2014/main" id="{7C37929F-1ABD-4E1B-A65B-A92B4EE203CB}"/>
              </a:ext>
            </a:extLst>
          </p:cNvPr>
          <p:cNvSpPr>
            <a:spLocks noGrp="1"/>
          </p:cNvSpPr>
          <p:nvPr>
            <p:ph type="sldNum" sz="quarter" idx="12"/>
          </p:nvPr>
        </p:nvSpPr>
        <p:spPr/>
        <p:txBody>
          <a:bodyPr/>
          <a:lstStyle/>
          <a:p>
            <a:fld id="{22D2C672-6DBC-F749-829E-FFFFB70AD17B}" type="slidenum">
              <a:rPr lang="en-US" smtClean="0"/>
              <a:t>14</a:t>
            </a:fld>
            <a:endParaRPr lang="en-US"/>
          </a:p>
        </p:txBody>
      </p:sp>
    </p:spTree>
    <p:extLst>
      <p:ext uri="{BB962C8B-B14F-4D97-AF65-F5344CB8AC3E}">
        <p14:creationId xmlns:p14="http://schemas.microsoft.com/office/powerpoint/2010/main" val="269671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65EB47-3445-4059-9C8B-73F69ADEE777}"/>
              </a:ext>
            </a:extLst>
          </p:cNvPr>
          <p:cNvPicPr>
            <a:picLocks noChangeAspect="1"/>
          </p:cNvPicPr>
          <p:nvPr/>
        </p:nvPicPr>
        <p:blipFill rotWithShape="1">
          <a:blip r:embed="rId3">
            <a:extLst>
              <a:ext uri="{28A0092B-C50C-407E-A947-70E740481C1C}">
                <a14:useLocalDpi xmlns:a14="http://schemas.microsoft.com/office/drawing/2010/main" val="0"/>
              </a:ext>
            </a:extLst>
          </a:blip>
          <a:srcRect t="16718" r="-1" b="6022"/>
          <a:stretch/>
        </p:blipFill>
        <p:spPr>
          <a:xfrm>
            <a:off x="643467" y="643467"/>
            <a:ext cx="5372099" cy="557106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393" r="12285" b="-1"/>
          <a:stretch/>
        </p:blipFill>
        <p:spPr>
          <a:xfrm>
            <a:off x="6176432" y="643467"/>
            <a:ext cx="5372100" cy="5571066"/>
          </a:xfrm>
          <a:prstGeom prst="rect">
            <a:avLst/>
          </a:prstGeom>
        </p:spPr>
      </p:pic>
      <p:sp>
        <p:nvSpPr>
          <p:cNvPr id="11" name="Rectangle 10">
            <a:extLst>
              <a:ext uri="{FF2B5EF4-FFF2-40B4-BE49-F238E27FC236}">
                <a16:creationId xmlns:a16="http://schemas.microsoft.com/office/drawing/2014/main" id="{4D0AFC04-6517-42C7-B29D-A2EF5582462A}"/>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2" name="Slide Number Placeholder 1">
            <a:extLst>
              <a:ext uri="{FF2B5EF4-FFF2-40B4-BE49-F238E27FC236}">
                <a16:creationId xmlns:a16="http://schemas.microsoft.com/office/drawing/2014/main" id="{CAD6B38F-E2EC-48D4-88FA-7747D8AA9917}"/>
              </a:ext>
            </a:extLst>
          </p:cNvPr>
          <p:cNvSpPr>
            <a:spLocks noGrp="1"/>
          </p:cNvSpPr>
          <p:nvPr>
            <p:ph type="sldNum" sz="quarter" idx="12"/>
          </p:nvPr>
        </p:nvSpPr>
        <p:spPr/>
        <p:txBody>
          <a:bodyPr/>
          <a:lstStyle/>
          <a:p>
            <a:fld id="{22D2C672-6DBC-F749-829E-FFFFB70AD17B}" type="slidenum">
              <a:rPr lang="en-US" smtClean="0"/>
              <a:t>15</a:t>
            </a:fld>
            <a:endParaRPr lang="en-US"/>
          </a:p>
        </p:txBody>
      </p:sp>
    </p:spTree>
    <p:extLst>
      <p:ext uri="{BB962C8B-B14F-4D97-AF65-F5344CB8AC3E}">
        <p14:creationId xmlns:p14="http://schemas.microsoft.com/office/powerpoint/2010/main" val="25412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33536F-B24D-4360-8111-061359EF380E}"/>
              </a:ext>
            </a:extLst>
          </p:cNvPr>
          <p:cNvPicPr>
            <a:picLocks noChangeAspect="1"/>
          </p:cNvPicPr>
          <p:nvPr/>
        </p:nvPicPr>
        <p:blipFill rotWithShape="1">
          <a:blip r:embed="rId3"/>
          <a:srcRect t="33728"/>
          <a:stretch/>
        </p:blipFill>
        <p:spPr>
          <a:xfrm>
            <a:off x="0" y="5468645"/>
            <a:ext cx="7919898" cy="1206590"/>
          </a:xfrm>
          <a:prstGeom prst="rect">
            <a:avLst/>
          </a:prstGeom>
        </p:spPr>
      </p:pic>
      <p:sp>
        <p:nvSpPr>
          <p:cNvPr id="3" name="Content Placeholder 2">
            <a:extLst>
              <a:ext uri="{FF2B5EF4-FFF2-40B4-BE49-F238E27FC236}">
                <a16:creationId xmlns:a16="http://schemas.microsoft.com/office/drawing/2014/main" id="{B8C5437D-FD9C-4A31-822D-5041A4F69FA8}"/>
              </a:ext>
            </a:extLst>
          </p:cNvPr>
          <p:cNvSpPr>
            <a:spLocks noGrp="1"/>
          </p:cNvSpPr>
          <p:nvPr>
            <p:ph idx="1"/>
          </p:nvPr>
        </p:nvSpPr>
        <p:spPr>
          <a:xfrm>
            <a:off x="514905" y="1257300"/>
            <a:ext cx="7128768" cy="4126944"/>
          </a:xfrm>
        </p:spPr>
        <p:txBody>
          <a:bodyPr>
            <a:normAutofit/>
          </a:bodyPr>
          <a:lstStyle/>
          <a:p>
            <a:r>
              <a:rPr lang="en-US" sz="2200" dirty="0">
                <a:solidFill>
                  <a:prstClr val="black"/>
                </a:solidFill>
              </a:rPr>
              <a:t>High quality healthcare</a:t>
            </a:r>
          </a:p>
          <a:p>
            <a:pPr lvl="1"/>
            <a:r>
              <a:rPr lang="en-US" sz="2200" dirty="0">
                <a:solidFill>
                  <a:prstClr val="black"/>
                </a:solidFill>
              </a:rPr>
              <a:t>Standardized workflows for providers, RNs, case managers </a:t>
            </a:r>
          </a:p>
          <a:p>
            <a:pPr lvl="1"/>
            <a:r>
              <a:rPr lang="en-US" sz="2200" dirty="0">
                <a:solidFill>
                  <a:prstClr val="black"/>
                </a:solidFill>
              </a:rPr>
              <a:t>Focused on COVID-19 but attention to comorbidities </a:t>
            </a:r>
          </a:p>
          <a:p>
            <a:pPr lvl="1"/>
            <a:r>
              <a:rPr lang="en-US" sz="2200" dirty="0">
                <a:solidFill>
                  <a:prstClr val="black"/>
                </a:solidFill>
              </a:rPr>
              <a:t>EHR Documentation </a:t>
            </a:r>
          </a:p>
          <a:p>
            <a:r>
              <a:rPr lang="en-US" sz="2200" dirty="0">
                <a:solidFill>
                  <a:prstClr val="black"/>
                </a:solidFill>
              </a:rPr>
              <a:t>Collaboration with BHCHP teams </a:t>
            </a:r>
          </a:p>
          <a:p>
            <a:pPr lvl="1"/>
            <a:r>
              <a:rPr lang="en-US" sz="2200" dirty="0">
                <a:solidFill>
                  <a:prstClr val="black"/>
                </a:solidFill>
              </a:rPr>
              <a:t>Behavioral health </a:t>
            </a:r>
          </a:p>
          <a:p>
            <a:pPr lvl="1"/>
            <a:r>
              <a:rPr lang="en-US" sz="2200" dirty="0">
                <a:solidFill>
                  <a:prstClr val="black"/>
                </a:solidFill>
              </a:rPr>
              <a:t>OBAT </a:t>
            </a:r>
          </a:p>
          <a:p>
            <a:r>
              <a:rPr lang="en-US" sz="2200" dirty="0">
                <a:solidFill>
                  <a:prstClr val="black"/>
                </a:solidFill>
              </a:rPr>
              <a:t>On-site medications and pharmacy access </a:t>
            </a:r>
          </a:p>
          <a:p>
            <a:r>
              <a:rPr lang="en-US" sz="2200" dirty="0">
                <a:solidFill>
                  <a:prstClr val="black"/>
                </a:solidFill>
              </a:rPr>
              <a:t>Embrace of low-threshold and harm reduction models of care</a:t>
            </a:r>
          </a:p>
        </p:txBody>
      </p:sp>
      <p:pic>
        <p:nvPicPr>
          <p:cNvPr id="6" name="Picture 2">
            <a:extLst>
              <a:ext uri="{FF2B5EF4-FFF2-40B4-BE49-F238E27FC236}">
                <a16:creationId xmlns:a16="http://schemas.microsoft.com/office/drawing/2014/main" id="{8797563B-89E4-4C79-848D-11F664350E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568787" y="1958101"/>
            <a:ext cx="4913696" cy="347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7605944" y="1437667"/>
            <a:ext cx="2009312" cy="1917577"/>
            <a:chOff x="7613227" y="1390751"/>
            <a:chExt cx="2378679" cy="2096072"/>
          </a:xfrm>
        </p:grpSpPr>
        <p:sp>
          <p:nvSpPr>
            <p:cNvPr id="9" name="Oval 8"/>
            <p:cNvSpPr/>
            <p:nvPr/>
          </p:nvSpPr>
          <p:spPr>
            <a:xfrm>
              <a:off x="7613227" y="1390751"/>
              <a:ext cx="2378679" cy="209607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p:cNvSpPr/>
            <p:nvPr/>
          </p:nvSpPr>
          <p:spPr>
            <a:xfrm>
              <a:off x="7770871" y="1642060"/>
              <a:ext cx="1998299" cy="16819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0907" tIns="25400" rIns="130907" bIns="25400" numCol="1" spcCol="1270" anchor="ctr" anchorCtr="0">
              <a:noAutofit/>
            </a:bodyPr>
            <a:lstStyle/>
            <a:p>
              <a:pPr lvl="0" algn="ctr" defTabSz="889000">
                <a:lnSpc>
                  <a:spcPct val="90000"/>
                </a:lnSpc>
                <a:spcBef>
                  <a:spcPct val="0"/>
                </a:spcBef>
                <a:spcAft>
                  <a:spcPct val="35000"/>
                </a:spcAft>
              </a:pPr>
              <a:r>
                <a:rPr lang="en-US" sz="2000" kern="1200" dirty="0"/>
                <a:t>Medical and Clinical Infrastructure</a:t>
              </a:r>
            </a:p>
          </p:txBody>
        </p:sp>
      </p:grpSp>
      <p:sp>
        <p:nvSpPr>
          <p:cNvPr id="2" name="Title 1">
            <a:extLst>
              <a:ext uri="{FF2B5EF4-FFF2-40B4-BE49-F238E27FC236}">
                <a16:creationId xmlns:a16="http://schemas.microsoft.com/office/drawing/2014/main" id="{741089E6-42A3-4FCA-BECE-3A296A7FEFC8}"/>
              </a:ext>
            </a:extLst>
          </p:cNvPr>
          <p:cNvSpPr>
            <a:spLocks noGrp="1"/>
          </p:cNvSpPr>
          <p:nvPr>
            <p:ph type="title"/>
          </p:nvPr>
        </p:nvSpPr>
        <p:spPr>
          <a:xfrm>
            <a:off x="325380" y="312026"/>
            <a:ext cx="10511326" cy="1143000"/>
          </a:xfrm>
        </p:spPr>
        <p:txBody>
          <a:bodyPr>
            <a:normAutofit/>
          </a:bodyPr>
          <a:lstStyle/>
          <a:p>
            <a:pPr algn="l"/>
            <a:r>
              <a:rPr lang="en-US" dirty="0"/>
              <a:t>Applying the BHCHP mission to tent medicine</a:t>
            </a:r>
          </a:p>
        </p:txBody>
      </p:sp>
      <p:sp>
        <p:nvSpPr>
          <p:cNvPr id="11" name="Rectangle 10">
            <a:extLst>
              <a:ext uri="{FF2B5EF4-FFF2-40B4-BE49-F238E27FC236}">
                <a16:creationId xmlns:a16="http://schemas.microsoft.com/office/drawing/2014/main" id="{F9616216-CD9B-40F9-AC43-41705DD53635}"/>
              </a:ext>
            </a:extLst>
          </p:cNvPr>
          <p:cNvSpPr/>
          <p:nvPr/>
        </p:nvSpPr>
        <p:spPr>
          <a:xfrm>
            <a:off x="1591" y="-1"/>
            <a:ext cx="13149954" cy="337351"/>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4" name="Slide Number Placeholder 3">
            <a:extLst>
              <a:ext uri="{FF2B5EF4-FFF2-40B4-BE49-F238E27FC236}">
                <a16:creationId xmlns:a16="http://schemas.microsoft.com/office/drawing/2014/main" id="{06FD9F2E-4D0F-4624-BC54-6B98C2DFAEB6}"/>
              </a:ext>
            </a:extLst>
          </p:cNvPr>
          <p:cNvSpPr>
            <a:spLocks noGrp="1"/>
          </p:cNvSpPr>
          <p:nvPr>
            <p:ph type="sldNum" sz="quarter" idx="12"/>
          </p:nvPr>
        </p:nvSpPr>
        <p:spPr/>
        <p:txBody>
          <a:bodyPr/>
          <a:lstStyle/>
          <a:p>
            <a:fld id="{22D2C672-6DBC-F749-829E-FFFFB70AD17B}" type="slidenum">
              <a:rPr lang="en-US" smtClean="0"/>
              <a:t>16</a:t>
            </a:fld>
            <a:endParaRPr lang="en-US"/>
          </a:p>
        </p:txBody>
      </p:sp>
    </p:spTree>
    <p:extLst>
      <p:ext uri="{BB962C8B-B14F-4D97-AF65-F5344CB8AC3E}">
        <p14:creationId xmlns:p14="http://schemas.microsoft.com/office/powerpoint/2010/main" val="311106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window, table, sitting&#10;&#10;Description automatically generated">
            <a:extLst>
              <a:ext uri="{FF2B5EF4-FFF2-40B4-BE49-F238E27FC236}">
                <a16:creationId xmlns:a16="http://schemas.microsoft.com/office/drawing/2014/main" id="{E3671084-CF5B-4D14-BF34-17EC161EB4F1}"/>
              </a:ext>
            </a:extLst>
          </p:cNvPr>
          <p:cNvPicPr>
            <a:picLocks noChangeAspect="1"/>
          </p:cNvPicPr>
          <p:nvPr/>
        </p:nvPicPr>
        <p:blipFill>
          <a:blip r:embed="rId3"/>
          <a:stretch>
            <a:fillRect/>
          </a:stretch>
        </p:blipFill>
        <p:spPr>
          <a:xfrm rot="5400000">
            <a:off x="-858982" y="858983"/>
            <a:ext cx="6871858" cy="5153895"/>
          </a:xfrm>
          <a:prstGeom prst="rect">
            <a:avLst/>
          </a:prstGeom>
        </p:spPr>
      </p:pic>
      <p:grpSp>
        <p:nvGrpSpPr>
          <p:cNvPr id="5" name="Group 4"/>
          <p:cNvGrpSpPr/>
          <p:nvPr/>
        </p:nvGrpSpPr>
        <p:grpSpPr>
          <a:xfrm>
            <a:off x="9650027" y="656948"/>
            <a:ext cx="2302562" cy="2186950"/>
            <a:chOff x="3807340" y="1293711"/>
            <a:chExt cx="2378679" cy="2378679"/>
          </a:xfrm>
        </p:grpSpPr>
        <p:sp>
          <p:nvSpPr>
            <p:cNvPr id="6" name="Oval 5"/>
            <p:cNvSpPr/>
            <p:nvPr/>
          </p:nvSpPr>
          <p:spPr>
            <a:xfrm>
              <a:off x="3807340" y="1293711"/>
              <a:ext cx="2378679" cy="237867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 name="Oval 4"/>
            <p:cNvSpPr/>
            <p:nvPr/>
          </p:nvSpPr>
          <p:spPr>
            <a:xfrm>
              <a:off x="4155689" y="1642060"/>
              <a:ext cx="1681981" cy="16819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0907" tIns="25400" rIns="130907" bIns="25400" numCol="1" spcCol="1270" anchor="ctr" anchorCtr="0">
              <a:noAutofit/>
            </a:bodyPr>
            <a:lstStyle/>
            <a:p>
              <a:pPr lvl="0" algn="ctr" defTabSz="889000">
                <a:lnSpc>
                  <a:spcPct val="90000"/>
                </a:lnSpc>
                <a:spcBef>
                  <a:spcPct val="0"/>
                </a:spcBef>
                <a:spcAft>
                  <a:spcPct val="35000"/>
                </a:spcAft>
              </a:pPr>
              <a:r>
                <a:rPr lang="en-US" sz="2000" kern="1200" dirty="0"/>
                <a:t>Staffing</a:t>
              </a:r>
            </a:p>
          </p:txBody>
        </p:sp>
      </p:grpSp>
      <p:sp>
        <p:nvSpPr>
          <p:cNvPr id="3" name="TextBox 2"/>
          <p:cNvSpPr txBox="1"/>
          <p:nvPr/>
        </p:nvSpPr>
        <p:spPr>
          <a:xfrm>
            <a:off x="5810250" y="465219"/>
            <a:ext cx="4743450" cy="6186309"/>
          </a:xfrm>
          <a:prstGeom prst="rect">
            <a:avLst/>
          </a:prstGeom>
          <a:noFill/>
        </p:spPr>
        <p:txBody>
          <a:bodyPr wrap="square" rtlCol="0">
            <a:spAutoFit/>
          </a:bodyPr>
          <a:lstStyle/>
          <a:p>
            <a:pPr marL="457200" indent="-457200">
              <a:buFont typeface="Arial" panose="020B0604020202020204" pitchFamily="34" charset="0"/>
              <a:buChar char="•"/>
            </a:pPr>
            <a:r>
              <a:rPr lang="en-US" sz="3600" dirty="0"/>
              <a:t>Nurses</a:t>
            </a:r>
          </a:p>
          <a:p>
            <a:pPr marL="457200" indent="-457200">
              <a:buFont typeface="Arial" panose="020B0604020202020204" pitchFamily="34" charset="0"/>
              <a:buChar char="•"/>
            </a:pPr>
            <a:r>
              <a:rPr lang="en-US" sz="3600" dirty="0"/>
              <a:t>Case Managers</a:t>
            </a:r>
          </a:p>
          <a:p>
            <a:pPr marL="457200" indent="-457200">
              <a:buFont typeface="Arial" panose="020B0604020202020204" pitchFamily="34" charset="0"/>
              <a:buChar char="•"/>
            </a:pPr>
            <a:r>
              <a:rPr lang="en-US" sz="3600" dirty="0"/>
              <a:t>Providers</a:t>
            </a:r>
          </a:p>
          <a:p>
            <a:pPr marL="457200" indent="-457200">
              <a:buFont typeface="Arial" panose="020B0604020202020204" pitchFamily="34" charset="0"/>
              <a:buChar char="•"/>
            </a:pPr>
            <a:r>
              <a:rPr lang="en-US" sz="3600" dirty="0"/>
              <a:t>Milieu Managers</a:t>
            </a:r>
          </a:p>
          <a:p>
            <a:pPr marL="457200" indent="-457200">
              <a:buFont typeface="Arial" panose="020B0604020202020204" pitchFamily="34" charset="0"/>
              <a:buChar char="•"/>
            </a:pPr>
            <a:r>
              <a:rPr lang="en-US" sz="3600" dirty="0"/>
              <a:t>Runner</a:t>
            </a:r>
          </a:p>
          <a:p>
            <a:pPr marL="457200" indent="-457200">
              <a:buFont typeface="Arial" panose="020B0604020202020204" pitchFamily="34" charset="0"/>
              <a:buChar char="•"/>
            </a:pPr>
            <a:r>
              <a:rPr lang="en-US" sz="3600" dirty="0"/>
              <a:t>Site Supervisor</a:t>
            </a:r>
          </a:p>
          <a:p>
            <a:pPr marL="457200" indent="-457200">
              <a:buFont typeface="Arial" panose="020B0604020202020204" pitchFamily="34" charset="0"/>
              <a:buChar char="•"/>
            </a:pPr>
            <a:r>
              <a:rPr lang="en-US" sz="3600" dirty="0"/>
              <a:t>Food Services</a:t>
            </a:r>
          </a:p>
          <a:p>
            <a:pPr marL="457200" indent="-457200">
              <a:buFont typeface="Arial" panose="020B0604020202020204" pitchFamily="34" charset="0"/>
              <a:buChar char="•"/>
            </a:pPr>
            <a:r>
              <a:rPr lang="en-US" sz="3600" dirty="0"/>
              <a:t>Facilities</a:t>
            </a:r>
          </a:p>
          <a:p>
            <a:pPr marL="457200" indent="-457200">
              <a:buFont typeface="Arial" panose="020B0604020202020204" pitchFamily="34" charset="0"/>
              <a:buChar char="•"/>
            </a:pPr>
            <a:r>
              <a:rPr lang="en-US" sz="3600" dirty="0"/>
              <a:t>Housekeeping</a:t>
            </a:r>
          </a:p>
          <a:p>
            <a:pPr marL="457200" indent="-457200">
              <a:buFont typeface="Arial" panose="020B0604020202020204" pitchFamily="34" charset="0"/>
              <a:buChar char="•"/>
            </a:pPr>
            <a:r>
              <a:rPr lang="en-US" sz="3600" dirty="0"/>
              <a:t>Admissions</a:t>
            </a:r>
          </a:p>
          <a:p>
            <a:pPr marL="457200" indent="-457200">
              <a:buFont typeface="Arial" panose="020B0604020202020204" pitchFamily="34" charset="0"/>
              <a:buChar char="•"/>
            </a:pPr>
            <a:r>
              <a:rPr lang="en-US" sz="3600" dirty="0"/>
              <a:t>Security</a:t>
            </a:r>
          </a:p>
        </p:txBody>
      </p:sp>
      <p:sp>
        <p:nvSpPr>
          <p:cNvPr id="8" name="Rectangle 7">
            <a:extLst>
              <a:ext uri="{FF2B5EF4-FFF2-40B4-BE49-F238E27FC236}">
                <a16:creationId xmlns:a16="http://schemas.microsoft.com/office/drawing/2014/main" id="{BC73C714-41EB-49EA-884B-94EF197848C4}"/>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2" name="Slide Number Placeholder 1">
            <a:extLst>
              <a:ext uri="{FF2B5EF4-FFF2-40B4-BE49-F238E27FC236}">
                <a16:creationId xmlns:a16="http://schemas.microsoft.com/office/drawing/2014/main" id="{7DCF8F48-9F94-4346-84BA-B3FB1334F95D}"/>
              </a:ext>
            </a:extLst>
          </p:cNvPr>
          <p:cNvSpPr>
            <a:spLocks noGrp="1"/>
          </p:cNvSpPr>
          <p:nvPr>
            <p:ph type="sldNum" sz="quarter" idx="12"/>
          </p:nvPr>
        </p:nvSpPr>
        <p:spPr/>
        <p:txBody>
          <a:bodyPr/>
          <a:lstStyle/>
          <a:p>
            <a:fld id="{22D2C672-6DBC-F749-829E-FFFFB70AD17B}" type="slidenum">
              <a:rPr lang="en-US" smtClean="0"/>
              <a:t>17</a:t>
            </a:fld>
            <a:endParaRPr lang="en-US"/>
          </a:p>
        </p:txBody>
      </p:sp>
    </p:spTree>
    <p:extLst>
      <p:ext uri="{BB962C8B-B14F-4D97-AF65-F5344CB8AC3E}">
        <p14:creationId xmlns:p14="http://schemas.microsoft.com/office/powerpoint/2010/main" val="288215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3DFD6F-517E-49D2-B5C9-9EB990090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474" y="2804112"/>
            <a:ext cx="4438897" cy="309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9576886" y="512969"/>
            <a:ext cx="2267332" cy="2160796"/>
            <a:chOff x="9516171" y="1293711"/>
            <a:chExt cx="2378679" cy="2378679"/>
          </a:xfrm>
        </p:grpSpPr>
        <p:sp>
          <p:nvSpPr>
            <p:cNvPr id="8" name="Oval 7"/>
            <p:cNvSpPr/>
            <p:nvPr/>
          </p:nvSpPr>
          <p:spPr>
            <a:xfrm>
              <a:off x="9516171" y="1293711"/>
              <a:ext cx="2378679" cy="237867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4"/>
            <p:cNvSpPr/>
            <p:nvPr/>
          </p:nvSpPr>
          <p:spPr>
            <a:xfrm>
              <a:off x="9864520" y="1642060"/>
              <a:ext cx="1681981" cy="16819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0907" tIns="25400" rIns="130907" bIns="25400" numCol="1" spcCol="1270" anchor="ctr" anchorCtr="0">
              <a:noAutofit/>
            </a:bodyPr>
            <a:lstStyle/>
            <a:p>
              <a:pPr lvl="0" algn="ctr" defTabSz="889000">
                <a:lnSpc>
                  <a:spcPct val="90000"/>
                </a:lnSpc>
                <a:spcBef>
                  <a:spcPct val="0"/>
                </a:spcBef>
                <a:spcAft>
                  <a:spcPct val="35000"/>
                </a:spcAft>
              </a:pPr>
              <a:r>
                <a:rPr lang="en-US" sz="2000" kern="1200" dirty="0"/>
                <a:t>Patient Experience</a:t>
              </a:r>
            </a:p>
          </p:txBody>
        </p:sp>
      </p:grpSp>
      <p:sp>
        <p:nvSpPr>
          <p:cNvPr id="3" name="Content Placeholder 2">
            <a:extLst>
              <a:ext uri="{FF2B5EF4-FFF2-40B4-BE49-F238E27FC236}">
                <a16:creationId xmlns:a16="http://schemas.microsoft.com/office/drawing/2014/main" id="{E964DC39-48D2-4533-B1E7-0E84899B2344}"/>
              </a:ext>
            </a:extLst>
          </p:cNvPr>
          <p:cNvSpPr>
            <a:spLocks noGrp="1"/>
          </p:cNvSpPr>
          <p:nvPr>
            <p:ph idx="1"/>
          </p:nvPr>
        </p:nvSpPr>
        <p:spPr>
          <a:xfrm>
            <a:off x="347782" y="2558235"/>
            <a:ext cx="6979070" cy="3585113"/>
          </a:xfrm>
        </p:spPr>
        <p:txBody>
          <a:bodyPr>
            <a:normAutofit/>
          </a:bodyPr>
          <a:lstStyle/>
          <a:p>
            <a:r>
              <a:rPr lang="en-US" dirty="0"/>
              <a:t>Trust. Respect. Dignity. Hope.</a:t>
            </a:r>
          </a:p>
          <a:p>
            <a:pPr lvl="1"/>
            <a:r>
              <a:rPr lang="en-US" dirty="0"/>
              <a:t>Recognition of loss of control for patients</a:t>
            </a:r>
          </a:p>
          <a:p>
            <a:r>
              <a:rPr lang="en-US" dirty="0"/>
              <a:t>Tent A Isolation: 1-3 day stays</a:t>
            </a:r>
          </a:p>
          <a:p>
            <a:pPr lvl="1"/>
            <a:r>
              <a:rPr lang="en-US" dirty="0"/>
              <a:t>symptom management</a:t>
            </a:r>
          </a:p>
          <a:p>
            <a:pPr lvl="1"/>
            <a:r>
              <a:rPr lang="en-US" dirty="0"/>
              <a:t>Anticipatory guidance for results </a:t>
            </a:r>
          </a:p>
          <a:p>
            <a:r>
              <a:rPr lang="en-US" dirty="0"/>
              <a:t>Tent B Quarantine: ~14 day stays</a:t>
            </a:r>
          </a:p>
          <a:p>
            <a:pPr lvl="1"/>
            <a:r>
              <a:rPr lang="en-US" dirty="0"/>
              <a:t>Rapport building, case management</a:t>
            </a:r>
          </a:p>
          <a:p>
            <a:pPr lvl="1"/>
            <a:r>
              <a:rPr lang="en-US" dirty="0"/>
              <a:t>Collaborating with established care teams </a:t>
            </a:r>
          </a:p>
          <a:p>
            <a:endParaRPr lang="en-US" dirty="0"/>
          </a:p>
        </p:txBody>
      </p:sp>
      <p:sp>
        <p:nvSpPr>
          <p:cNvPr id="10" name="Title 1">
            <a:extLst>
              <a:ext uri="{FF2B5EF4-FFF2-40B4-BE49-F238E27FC236}">
                <a16:creationId xmlns:a16="http://schemas.microsoft.com/office/drawing/2014/main" id="{741089E6-42A3-4FCA-BECE-3A296A7FEFC8}"/>
              </a:ext>
            </a:extLst>
          </p:cNvPr>
          <p:cNvSpPr txBox="1">
            <a:spLocks/>
          </p:cNvSpPr>
          <p:nvPr/>
        </p:nvSpPr>
        <p:spPr>
          <a:xfrm>
            <a:off x="431105" y="493545"/>
            <a:ext cx="936996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Applying the BHCHP mission to a pandemic</a:t>
            </a:r>
          </a:p>
        </p:txBody>
      </p:sp>
      <p:sp>
        <p:nvSpPr>
          <p:cNvPr id="11" name="Rectangle 10">
            <a:extLst>
              <a:ext uri="{FF2B5EF4-FFF2-40B4-BE49-F238E27FC236}">
                <a16:creationId xmlns:a16="http://schemas.microsoft.com/office/drawing/2014/main" id="{D1B5A694-EDF2-4E8E-B5E2-AC3AA3E08D1C}"/>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2" name="Slide Number Placeholder 1">
            <a:extLst>
              <a:ext uri="{FF2B5EF4-FFF2-40B4-BE49-F238E27FC236}">
                <a16:creationId xmlns:a16="http://schemas.microsoft.com/office/drawing/2014/main" id="{10D23978-2ECD-4694-A19F-81B9BD5D4709}"/>
              </a:ext>
            </a:extLst>
          </p:cNvPr>
          <p:cNvSpPr>
            <a:spLocks noGrp="1"/>
          </p:cNvSpPr>
          <p:nvPr>
            <p:ph type="sldNum" sz="quarter" idx="12"/>
          </p:nvPr>
        </p:nvSpPr>
        <p:spPr/>
        <p:txBody>
          <a:bodyPr/>
          <a:lstStyle/>
          <a:p>
            <a:fld id="{22D2C672-6DBC-F749-829E-FFFFB70AD17B}" type="slidenum">
              <a:rPr lang="en-US" smtClean="0"/>
              <a:t>18</a:t>
            </a:fld>
            <a:endParaRPr lang="en-US"/>
          </a:p>
        </p:txBody>
      </p:sp>
    </p:spTree>
    <p:extLst>
      <p:ext uri="{BB962C8B-B14F-4D97-AF65-F5344CB8AC3E}">
        <p14:creationId xmlns:p14="http://schemas.microsoft.com/office/powerpoint/2010/main" val="160316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E399-EB00-5240-B7A9-AB9CDC6A97FF}"/>
              </a:ext>
            </a:extLst>
          </p:cNvPr>
          <p:cNvSpPr>
            <a:spLocks noGrp="1"/>
          </p:cNvSpPr>
          <p:nvPr>
            <p:ph type="title"/>
          </p:nvPr>
        </p:nvSpPr>
        <p:spPr>
          <a:xfrm>
            <a:off x="4545368" y="528773"/>
            <a:ext cx="7006554" cy="1286160"/>
          </a:xfrm>
        </p:spPr>
        <p:txBody>
          <a:bodyPr anchor="b">
            <a:normAutofit/>
          </a:bodyPr>
          <a:lstStyle/>
          <a:p>
            <a:r>
              <a:rPr lang="en-US" sz="4100" dirty="0"/>
              <a:t>Barbara McInnis House (BMH) COVID-19 Ward</a:t>
            </a:r>
          </a:p>
        </p:txBody>
      </p:sp>
      <p:sp>
        <p:nvSpPr>
          <p:cNvPr id="3" name="Content Placeholder 2">
            <a:extLst>
              <a:ext uri="{FF2B5EF4-FFF2-40B4-BE49-F238E27FC236}">
                <a16:creationId xmlns:a16="http://schemas.microsoft.com/office/drawing/2014/main" id="{06F4AE8F-DFB0-414B-85DE-CA71FE564E96}"/>
              </a:ext>
            </a:extLst>
          </p:cNvPr>
          <p:cNvSpPr>
            <a:spLocks noGrp="1"/>
          </p:cNvSpPr>
          <p:nvPr>
            <p:ph idx="1"/>
          </p:nvPr>
        </p:nvSpPr>
        <p:spPr>
          <a:xfrm>
            <a:off x="4545368" y="2246626"/>
            <a:ext cx="7270811" cy="3785419"/>
          </a:xfrm>
        </p:spPr>
        <p:txBody>
          <a:bodyPr>
            <a:noAutofit/>
          </a:bodyPr>
          <a:lstStyle/>
          <a:p>
            <a:r>
              <a:rPr lang="en-US" sz="1900" dirty="0"/>
              <a:t>104-bed medical respite facility run by BHCHP</a:t>
            </a:r>
          </a:p>
          <a:p>
            <a:r>
              <a:rPr lang="en-US" sz="1900" dirty="0"/>
              <a:t>Provides 24/7 medical and recuperative support for persons experiencing homelessness with acute medical needs </a:t>
            </a:r>
          </a:p>
          <a:p>
            <a:r>
              <a:rPr lang="en-US" sz="1900" dirty="0"/>
              <a:t>One full ward of BMH (50 beds) converted into a COVID-ward</a:t>
            </a:r>
          </a:p>
          <a:p>
            <a:r>
              <a:rPr lang="en-US" sz="1900" dirty="0"/>
              <a:t>Total of 242 unique patients cared for at BMH from 3/2020 to 6/2020</a:t>
            </a:r>
          </a:p>
          <a:p>
            <a:r>
              <a:rPr lang="en-US" sz="1900" dirty="0"/>
              <a:t>Existing infrastructure in place to support patients with SUDs</a:t>
            </a:r>
          </a:p>
          <a:p>
            <a:pPr lvl="1"/>
            <a:r>
              <a:rPr lang="en-US" sz="1900" dirty="0"/>
              <a:t>X-waivered prescribers, protocols for buprenorphine use for management of opioid withdrawal symptoms, initiation of buprenorphine and naltrexone for MOUD</a:t>
            </a:r>
          </a:p>
          <a:p>
            <a:pPr lvl="1"/>
            <a:r>
              <a:rPr lang="en-US" sz="1900" dirty="0"/>
              <a:t>24-hour nursing with expertise in management of withdrawal syndromes (alcohol, opioid, and benzodiazepine)</a:t>
            </a:r>
          </a:p>
          <a:p>
            <a:pPr lvl="1"/>
            <a:r>
              <a:rPr lang="en-US" sz="1900" dirty="0"/>
              <a:t>Behavioral health specialists</a:t>
            </a:r>
          </a:p>
          <a:p>
            <a:pPr lvl="1"/>
            <a:r>
              <a:rPr lang="en-US" sz="1900" dirty="0"/>
              <a:t>Case management services well-versed in SATPs as discharge options</a:t>
            </a:r>
          </a:p>
          <a:p>
            <a:pPr lvl="2"/>
            <a:endParaRPr lang="en-US" sz="1800" dirty="0"/>
          </a:p>
        </p:txBody>
      </p:sp>
      <p:pic>
        <p:nvPicPr>
          <p:cNvPr id="4" name="Picture 2" descr="C:\Users\fausto\Desktop\mcinnis_bed.JPG">
            <a:extLst>
              <a:ext uri="{FF2B5EF4-FFF2-40B4-BE49-F238E27FC236}">
                <a16:creationId xmlns:a16="http://schemas.microsoft.com/office/drawing/2014/main" id="{3DD5080C-1018-4093-9D87-9393C1E280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74"/>
          <a:stretch/>
        </p:blipFill>
        <p:spPr bwMode="auto">
          <a:xfrm>
            <a:off x="21" y="10"/>
            <a:ext cx="4261262"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1"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CD7C"/>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DE4319-8111-4237-AF61-40F8CBD92BE4}"/>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5" name="Slide Number Placeholder 4">
            <a:extLst>
              <a:ext uri="{FF2B5EF4-FFF2-40B4-BE49-F238E27FC236}">
                <a16:creationId xmlns:a16="http://schemas.microsoft.com/office/drawing/2014/main" id="{88D05783-E3FF-451E-B332-659790B05121}"/>
              </a:ext>
            </a:extLst>
          </p:cNvPr>
          <p:cNvSpPr>
            <a:spLocks noGrp="1"/>
          </p:cNvSpPr>
          <p:nvPr>
            <p:ph type="sldNum" sz="quarter" idx="12"/>
          </p:nvPr>
        </p:nvSpPr>
        <p:spPr/>
        <p:txBody>
          <a:bodyPr/>
          <a:lstStyle/>
          <a:p>
            <a:fld id="{22D2C672-6DBC-F749-829E-FFFFB70AD17B}" type="slidenum">
              <a:rPr lang="en-US" smtClean="0"/>
              <a:t>19</a:t>
            </a:fld>
            <a:endParaRPr lang="en-US"/>
          </a:p>
        </p:txBody>
      </p:sp>
    </p:spTree>
    <p:extLst>
      <p:ext uri="{BB962C8B-B14F-4D97-AF65-F5344CB8AC3E}">
        <p14:creationId xmlns:p14="http://schemas.microsoft.com/office/powerpoint/2010/main" val="77690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414520136"/>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3968318" y="2118397"/>
            <a:ext cx="8158578" cy="1139296"/>
          </a:xfrm>
        </p:spPr>
        <p:txBody>
          <a:bodyPr>
            <a:normAutofit/>
          </a:bodyPr>
          <a:lstStyle/>
          <a:p>
            <a:pPr algn="l"/>
            <a:r>
              <a:rPr lang="en-US" sz="4800" b="1" dirty="0"/>
              <a:t>BMC COVID Recuperation Unit</a:t>
            </a:r>
          </a:p>
        </p:txBody>
      </p:sp>
      <p:sp>
        <p:nvSpPr>
          <p:cNvPr id="4" name="Subtitle 3"/>
          <p:cNvSpPr>
            <a:spLocks noGrp="1"/>
          </p:cNvSpPr>
          <p:nvPr>
            <p:ph type="subTitle" idx="1"/>
          </p:nvPr>
        </p:nvSpPr>
        <p:spPr>
          <a:xfrm>
            <a:off x="4481016" y="3911131"/>
            <a:ext cx="5605780" cy="1884362"/>
          </a:xfrm>
        </p:spPr>
        <p:txBody>
          <a:bodyPr>
            <a:normAutofit fontScale="70000" lnSpcReduction="20000"/>
          </a:bodyPr>
          <a:lstStyle/>
          <a:p>
            <a:r>
              <a:rPr lang="en-US" dirty="0"/>
              <a:t>January 2021</a:t>
            </a:r>
          </a:p>
          <a:p>
            <a:endParaRPr lang="en-US" dirty="0"/>
          </a:p>
          <a:p>
            <a:r>
              <a:rPr lang="en-US" b="1" dirty="0"/>
              <a:t>Miriam Komaromy, MD</a:t>
            </a:r>
          </a:p>
          <a:p>
            <a:r>
              <a:rPr lang="en-US" dirty="0"/>
              <a:t>Medical Director</a:t>
            </a:r>
          </a:p>
          <a:p>
            <a:endParaRPr lang="en-US" dirty="0"/>
          </a:p>
          <a:p>
            <a:r>
              <a:rPr lang="en-US" dirty="0"/>
              <a:t>Miriam.Komaromy@bmc.org</a:t>
            </a:r>
          </a:p>
          <a:p>
            <a:endParaRPr lang="en-US" dirty="0"/>
          </a:p>
        </p:txBody>
      </p:sp>
      <p:sp>
        <p:nvSpPr>
          <p:cNvPr id="6" name="Slide Number Placeholder 5">
            <a:extLst>
              <a:ext uri="{FF2B5EF4-FFF2-40B4-BE49-F238E27FC236}">
                <a16:creationId xmlns:a16="http://schemas.microsoft.com/office/drawing/2014/main" id="{0F5A48B0-91B1-41A1-8277-D8BBDD352FC3}"/>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096328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656AB-E95B-2348-B630-DEBA761416C3}"/>
              </a:ext>
            </a:extLst>
          </p:cNvPr>
          <p:cNvSpPr>
            <a:spLocks noGrp="1"/>
          </p:cNvSpPr>
          <p:nvPr>
            <p:ph type="title"/>
          </p:nvPr>
        </p:nvSpPr>
        <p:spPr>
          <a:xfrm>
            <a:off x="4965430" y="629268"/>
            <a:ext cx="6586491" cy="1286160"/>
          </a:xfrm>
        </p:spPr>
        <p:txBody>
          <a:bodyPr anchor="b">
            <a:normAutofit/>
          </a:bodyPr>
          <a:lstStyle/>
          <a:p>
            <a:r>
              <a:rPr lang="en-US" sz="4100" dirty="0"/>
              <a:t>Boston Hope Field Hospital</a:t>
            </a:r>
          </a:p>
        </p:txBody>
      </p:sp>
      <p:sp>
        <p:nvSpPr>
          <p:cNvPr id="6" name="Content Placeholder 5">
            <a:extLst>
              <a:ext uri="{FF2B5EF4-FFF2-40B4-BE49-F238E27FC236}">
                <a16:creationId xmlns:a16="http://schemas.microsoft.com/office/drawing/2014/main" id="{E536853C-3839-1945-8943-FE5A722AECE4}"/>
              </a:ext>
            </a:extLst>
          </p:cNvPr>
          <p:cNvSpPr>
            <a:spLocks noGrp="1"/>
          </p:cNvSpPr>
          <p:nvPr>
            <p:ph idx="1"/>
          </p:nvPr>
        </p:nvSpPr>
        <p:spPr>
          <a:xfrm>
            <a:off x="4965431" y="2438400"/>
            <a:ext cx="6586489" cy="3785419"/>
          </a:xfrm>
        </p:spPr>
        <p:txBody>
          <a:bodyPr>
            <a:normAutofit/>
          </a:bodyPr>
          <a:lstStyle/>
          <a:p>
            <a:r>
              <a:rPr lang="en-US" sz="2200" dirty="0"/>
              <a:t>500-bed field hospital at the Boston Convention and Exhibition Center</a:t>
            </a:r>
          </a:p>
          <a:p>
            <a:r>
              <a:rPr lang="en-US" sz="2200" dirty="0"/>
              <a:t>Funded by FEMA dollars, BHCHP contracted with City of Boston to provide clinical services</a:t>
            </a:r>
          </a:p>
          <a:p>
            <a:r>
              <a:rPr lang="en-US" sz="2200" dirty="0"/>
              <a:t>Harm reduction and trauma-centeredness was at the core of planning with an eye toward patient experience</a:t>
            </a:r>
          </a:p>
          <a:p>
            <a:r>
              <a:rPr lang="en-US" sz="2200" dirty="0"/>
              <a:t>Total of 307 unique patients cared for at Boston Hope from 4/2020 to 5/2020</a:t>
            </a:r>
          </a:p>
        </p:txBody>
      </p:sp>
      <p:pic>
        <p:nvPicPr>
          <p:cNvPr id="4" name="Content Placeholder 4" descr="A picture containing indoor, building, area, large&#10;&#10;Description automatically generated">
            <a:extLst>
              <a:ext uri="{FF2B5EF4-FFF2-40B4-BE49-F238E27FC236}">
                <a16:creationId xmlns:a16="http://schemas.microsoft.com/office/drawing/2014/main" id="{92F993A4-9E61-4A5C-A03E-35905EF98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52" r="24652"/>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8EE5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EA57A74-4611-46E4-9EA4-267CB207E8D8}"/>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2" name="Slide Number Placeholder 1">
            <a:extLst>
              <a:ext uri="{FF2B5EF4-FFF2-40B4-BE49-F238E27FC236}">
                <a16:creationId xmlns:a16="http://schemas.microsoft.com/office/drawing/2014/main" id="{C9CB4016-4562-4643-B5F1-2B3659E05437}"/>
              </a:ext>
            </a:extLst>
          </p:cNvPr>
          <p:cNvSpPr>
            <a:spLocks noGrp="1"/>
          </p:cNvSpPr>
          <p:nvPr>
            <p:ph type="sldNum" sz="quarter" idx="12"/>
          </p:nvPr>
        </p:nvSpPr>
        <p:spPr/>
        <p:txBody>
          <a:bodyPr/>
          <a:lstStyle/>
          <a:p>
            <a:fld id="{22D2C672-6DBC-F749-829E-FFFFB70AD17B}" type="slidenum">
              <a:rPr lang="en-US" smtClean="0"/>
              <a:t>20</a:t>
            </a:fld>
            <a:endParaRPr lang="en-US"/>
          </a:p>
        </p:txBody>
      </p:sp>
    </p:spTree>
    <p:extLst>
      <p:ext uri="{BB962C8B-B14F-4D97-AF65-F5344CB8AC3E}">
        <p14:creationId xmlns:p14="http://schemas.microsoft.com/office/powerpoint/2010/main" val="4227682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My Documents\COVID-19\Pictures\BCEC nurses s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44" y="76200"/>
            <a:ext cx="4773956" cy="3581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5B5BE2-6B01-9D47-ACC5-FEB91FE9F970}"/>
              </a:ext>
            </a:extLst>
          </p:cNvPr>
          <p:cNvSpPr txBox="1"/>
          <p:nvPr/>
        </p:nvSpPr>
        <p:spPr>
          <a:xfrm>
            <a:off x="8200711" y="363915"/>
            <a:ext cx="4743450" cy="6494085"/>
          </a:xfrm>
          <a:prstGeom prst="rect">
            <a:avLst/>
          </a:prstGeom>
          <a:noFill/>
        </p:spPr>
        <p:txBody>
          <a:bodyPr wrap="square" rtlCol="0">
            <a:spAutoFit/>
          </a:bodyPr>
          <a:lstStyle/>
          <a:p>
            <a:pPr marL="457200" indent="-457200">
              <a:buFont typeface="Arial" panose="020B0604020202020204" pitchFamily="34" charset="0"/>
              <a:buChar char="•"/>
            </a:pPr>
            <a:r>
              <a:rPr lang="en-US" sz="3200" dirty="0"/>
              <a:t>Nurses</a:t>
            </a:r>
          </a:p>
          <a:p>
            <a:pPr marL="457200" indent="-457200">
              <a:buFont typeface="Arial" panose="020B0604020202020204" pitchFamily="34" charset="0"/>
              <a:buChar char="•"/>
            </a:pPr>
            <a:r>
              <a:rPr lang="en-US" sz="3200" dirty="0"/>
              <a:t>Case Managers</a:t>
            </a:r>
          </a:p>
          <a:p>
            <a:pPr marL="457200" indent="-457200">
              <a:buFont typeface="Arial" panose="020B0604020202020204" pitchFamily="34" charset="0"/>
              <a:buChar char="•"/>
            </a:pPr>
            <a:r>
              <a:rPr lang="en-US" sz="3200" dirty="0"/>
              <a:t>Providers</a:t>
            </a:r>
          </a:p>
          <a:p>
            <a:pPr marL="457200" indent="-457200">
              <a:buFont typeface="Arial" panose="020B0604020202020204" pitchFamily="34" charset="0"/>
              <a:buChar char="•"/>
            </a:pPr>
            <a:r>
              <a:rPr lang="en-US" sz="3200" dirty="0"/>
              <a:t>Milieu Manager</a:t>
            </a:r>
          </a:p>
          <a:p>
            <a:pPr marL="457200" indent="-457200">
              <a:buFont typeface="Arial" panose="020B0604020202020204" pitchFamily="34" charset="0"/>
              <a:buChar char="•"/>
            </a:pPr>
            <a:r>
              <a:rPr lang="en-US" sz="3200" dirty="0"/>
              <a:t>Harm reduction specialists</a:t>
            </a:r>
          </a:p>
          <a:p>
            <a:pPr marL="457200" indent="-457200">
              <a:buFont typeface="Arial" panose="020B0604020202020204" pitchFamily="34" charset="0"/>
              <a:buChar char="•"/>
            </a:pPr>
            <a:r>
              <a:rPr lang="en-US" sz="3200" dirty="0"/>
              <a:t>Runners</a:t>
            </a:r>
          </a:p>
          <a:p>
            <a:pPr marL="457200" indent="-457200">
              <a:buFont typeface="Arial" panose="020B0604020202020204" pitchFamily="34" charset="0"/>
              <a:buChar char="•"/>
            </a:pPr>
            <a:r>
              <a:rPr lang="en-US" sz="3200" dirty="0"/>
              <a:t>Site Supervisor</a:t>
            </a:r>
          </a:p>
          <a:p>
            <a:pPr marL="457200" indent="-457200">
              <a:buFont typeface="Arial" panose="020B0604020202020204" pitchFamily="34" charset="0"/>
              <a:buChar char="•"/>
            </a:pPr>
            <a:r>
              <a:rPr lang="en-US" sz="3200" dirty="0"/>
              <a:t>Food Services</a:t>
            </a:r>
          </a:p>
          <a:p>
            <a:pPr marL="457200" indent="-457200">
              <a:buFont typeface="Arial" panose="020B0604020202020204" pitchFamily="34" charset="0"/>
              <a:buChar char="•"/>
            </a:pPr>
            <a:r>
              <a:rPr lang="en-US" sz="3200" dirty="0"/>
              <a:t>Facilities</a:t>
            </a:r>
          </a:p>
          <a:p>
            <a:pPr marL="457200" indent="-457200">
              <a:buFont typeface="Arial" panose="020B0604020202020204" pitchFamily="34" charset="0"/>
              <a:buChar char="•"/>
            </a:pPr>
            <a:r>
              <a:rPr lang="en-US" sz="3200" dirty="0"/>
              <a:t>Housekeeping</a:t>
            </a:r>
          </a:p>
          <a:p>
            <a:pPr marL="457200" indent="-457200">
              <a:buFont typeface="Arial" panose="020B0604020202020204" pitchFamily="34" charset="0"/>
              <a:buChar char="•"/>
            </a:pPr>
            <a:r>
              <a:rPr lang="en-US" sz="3200" dirty="0"/>
              <a:t>Admissions</a:t>
            </a:r>
          </a:p>
          <a:p>
            <a:pPr marL="457200" indent="-457200">
              <a:buFont typeface="Arial" panose="020B0604020202020204" pitchFamily="34" charset="0"/>
              <a:buChar char="•"/>
            </a:pPr>
            <a:r>
              <a:rPr lang="en-US" sz="3200" dirty="0"/>
              <a:t>Security</a:t>
            </a:r>
          </a:p>
        </p:txBody>
      </p:sp>
      <p:grpSp>
        <p:nvGrpSpPr>
          <p:cNvPr id="8" name="Group 7">
            <a:extLst>
              <a:ext uri="{FF2B5EF4-FFF2-40B4-BE49-F238E27FC236}">
                <a16:creationId xmlns:a16="http://schemas.microsoft.com/office/drawing/2014/main" id="{94931073-EC49-6B4D-BF5A-888292DE4C5D}"/>
              </a:ext>
            </a:extLst>
          </p:cNvPr>
          <p:cNvGrpSpPr/>
          <p:nvPr/>
        </p:nvGrpSpPr>
        <p:grpSpPr>
          <a:xfrm>
            <a:off x="5543736" y="677560"/>
            <a:ext cx="2378679" cy="2378679"/>
            <a:chOff x="3807340" y="1293711"/>
            <a:chExt cx="2378679" cy="2378679"/>
          </a:xfrm>
        </p:grpSpPr>
        <p:sp>
          <p:nvSpPr>
            <p:cNvPr id="9" name="Oval 8">
              <a:extLst>
                <a:ext uri="{FF2B5EF4-FFF2-40B4-BE49-F238E27FC236}">
                  <a16:creationId xmlns:a16="http://schemas.microsoft.com/office/drawing/2014/main" id="{E1672555-2AB7-7540-8062-8D57580E55C9}"/>
                </a:ext>
              </a:extLst>
            </p:cNvPr>
            <p:cNvSpPr/>
            <p:nvPr/>
          </p:nvSpPr>
          <p:spPr>
            <a:xfrm>
              <a:off x="3807340" y="1293711"/>
              <a:ext cx="2378679" cy="237867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a:extLst>
                <a:ext uri="{FF2B5EF4-FFF2-40B4-BE49-F238E27FC236}">
                  <a16:creationId xmlns:a16="http://schemas.microsoft.com/office/drawing/2014/main" id="{1325FAFF-EBE8-8B47-AE33-568E71920AC8}"/>
                </a:ext>
              </a:extLst>
            </p:cNvPr>
            <p:cNvSpPr/>
            <p:nvPr/>
          </p:nvSpPr>
          <p:spPr>
            <a:xfrm>
              <a:off x="4155689" y="1642060"/>
              <a:ext cx="1681981" cy="16819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0907" tIns="25400" rIns="130907" bIns="25400" numCol="1" spcCol="1270" anchor="ctr" anchorCtr="0">
              <a:noAutofit/>
            </a:bodyPr>
            <a:lstStyle/>
            <a:p>
              <a:pPr lvl="0" algn="ctr" defTabSz="889000">
                <a:lnSpc>
                  <a:spcPct val="90000"/>
                </a:lnSpc>
                <a:spcBef>
                  <a:spcPct val="0"/>
                </a:spcBef>
                <a:spcAft>
                  <a:spcPct val="35000"/>
                </a:spcAft>
              </a:pPr>
              <a:r>
                <a:rPr lang="en-US" sz="2000" kern="1200" dirty="0"/>
                <a:t>Staffing</a:t>
              </a:r>
            </a:p>
          </p:txBody>
        </p:sp>
      </p:grpSp>
      <p:pic>
        <p:nvPicPr>
          <p:cNvPr id="11" name="Picture 10" descr="A picture containing curtain, indoor, clothes, room&#10;&#10;Description automatically generated">
            <a:extLst>
              <a:ext uri="{FF2B5EF4-FFF2-40B4-BE49-F238E27FC236}">
                <a16:creationId xmlns:a16="http://schemas.microsoft.com/office/drawing/2014/main" id="{2605D32D-8A25-D843-9A46-CF109BE272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578" r="-3" b="16406"/>
          <a:stretch/>
        </p:blipFill>
        <p:spPr>
          <a:xfrm>
            <a:off x="1534813" y="3586782"/>
            <a:ext cx="5422577" cy="3092224"/>
          </a:xfrm>
          <a:prstGeom prst="rect">
            <a:avLst/>
          </a:prstGeom>
        </p:spPr>
      </p:pic>
      <p:sp>
        <p:nvSpPr>
          <p:cNvPr id="12" name="Rectangle 11">
            <a:extLst>
              <a:ext uri="{FF2B5EF4-FFF2-40B4-BE49-F238E27FC236}">
                <a16:creationId xmlns:a16="http://schemas.microsoft.com/office/drawing/2014/main" id="{EA70B8D3-20DE-43C7-B0CF-1D57A58EC4F4}"/>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2" name="Slide Number Placeholder 1">
            <a:extLst>
              <a:ext uri="{FF2B5EF4-FFF2-40B4-BE49-F238E27FC236}">
                <a16:creationId xmlns:a16="http://schemas.microsoft.com/office/drawing/2014/main" id="{0A2E6C6A-EEEC-4C12-9A22-E838E0DC2B43}"/>
              </a:ext>
            </a:extLst>
          </p:cNvPr>
          <p:cNvSpPr>
            <a:spLocks noGrp="1"/>
          </p:cNvSpPr>
          <p:nvPr>
            <p:ph type="sldNum" sz="quarter" idx="12"/>
          </p:nvPr>
        </p:nvSpPr>
        <p:spPr/>
        <p:txBody>
          <a:bodyPr/>
          <a:lstStyle/>
          <a:p>
            <a:fld id="{22D2C672-6DBC-F749-829E-FFFFB70AD17B}" type="slidenum">
              <a:rPr lang="en-US" smtClean="0"/>
              <a:t>21</a:t>
            </a:fld>
            <a:endParaRPr lang="en-US"/>
          </a:p>
        </p:txBody>
      </p:sp>
    </p:spTree>
    <p:extLst>
      <p:ext uri="{BB962C8B-B14F-4D97-AF65-F5344CB8AC3E}">
        <p14:creationId xmlns:p14="http://schemas.microsoft.com/office/powerpoint/2010/main" val="42009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119C1F4-8F02-4D51-858B-9E05643AA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5" y="383438"/>
            <a:ext cx="4953521" cy="606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3F5F5826-B9AF-4975-A94B-FA94F95B4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3438"/>
            <a:ext cx="4832412" cy="609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DF871C5F-CF6B-4209-8ED1-4972C21C65A5}"/>
              </a:ext>
            </a:extLst>
          </p:cNvPr>
          <p:cNvSpPr/>
          <p:nvPr/>
        </p:nvSpPr>
        <p:spPr>
          <a:xfrm>
            <a:off x="5915377" y="1722269"/>
            <a:ext cx="5013035" cy="472196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0F17FE-6838-4318-8B3E-7CECEB775029}"/>
              </a:ext>
            </a:extLst>
          </p:cNvPr>
          <p:cNvSpPr/>
          <p:nvPr/>
        </p:nvSpPr>
        <p:spPr>
          <a:xfrm>
            <a:off x="266700" y="6581001"/>
            <a:ext cx="11658600" cy="276999"/>
          </a:xfrm>
          <a:prstGeom prst="rect">
            <a:avLst/>
          </a:prstGeom>
        </p:spPr>
        <p:txBody>
          <a:bodyPr wrap="square">
            <a:spAutoFit/>
          </a:bodyPr>
          <a:lstStyle/>
          <a:p>
            <a:r>
              <a:rPr lang="en-US" sz="1200" dirty="0"/>
              <a:t>Dotson, S., Ciarocco, S., &amp; Koh, K. A. (2020). Disaster psychiatry and homelessness: creating a mental health COVID-19 response. </a:t>
            </a:r>
            <a:r>
              <a:rPr lang="en-US" sz="1200" i="1" dirty="0"/>
              <a:t>The Lancet Psychiatry</a:t>
            </a:r>
            <a:r>
              <a:rPr lang="en-US" sz="1200" dirty="0"/>
              <a:t>.</a:t>
            </a:r>
          </a:p>
        </p:txBody>
      </p:sp>
      <p:sp>
        <p:nvSpPr>
          <p:cNvPr id="6" name="Rectangle 5">
            <a:extLst>
              <a:ext uri="{FF2B5EF4-FFF2-40B4-BE49-F238E27FC236}">
                <a16:creationId xmlns:a16="http://schemas.microsoft.com/office/drawing/2014/main" id="{865D0FA1-6C8A-4911-BB0A-57D1C60FDA23}"/>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cxnSp>
        <p:nvCxnSpPr>
          <p:cNvPr id="8" name="Straight Connector 7">
            <a:extLst>
              <a:ext uri="{FF2B5EF4-FFF2-40B4-BE49-F238E27FC236}">
                <a16:creationId xmlns:a16="http://schemas.microsoft.com/office/drawing/2014/main" id="{74BBDB0F-34EE-48AD-A654-E11146263E3C}"/>
              </a:ext>
            </a:extLst>
          </p:cNvPr>
          <p:cNvCxnSpPr/>
          <p:nvPr/>
        </p:nvCxnSpPr>
        <p:spPr>
          <a:xfrm>
            <a:off x="6491111" y="5761439"/>
            <a:ext cx="321733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D7C402-1C78-4003-AC25-447B9E19564F}"/>
              </a:ext>
            </a:extLst>
          </p:cNvPr>
          <p:cNvCxnSpPr/>
          <p:nvPr/>
        </p:nvCxnSpPr>
        <p:spPr>
          <a:xfrm>
            <a:off x="6491111" y="6024675"/>
            <a:ext cx="321733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C8D3BC-48BF-4CB9-807D-4A865721E912}"/>
              </a:ext>
            </a:extLst>
          </p:cNvPr>
          <p:cNvCxnSpPr/>
          <p:nvPr/>
        </p:nvCxnSpPr>
        <p:spPr>
          <a:xfrm>
            <a:off x="6403365" y="2376312"/>
            <a:ext cx="321733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ADABE38-CB04-48C6-A3C4-5A65E92C1754}"/>
              </a:ext>
            </a:extLst>
          </p:cNvPr>
          <p:cNvSpPr/>
          <p:nvPr/>
        </p:nvSpPr>
        <p:spPr>
          <a:xfrm>
            <a:off x="1150061" y="3272182"/>
            <a:ext cx="4371850" cy="59848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538AB2-0C9F-4767-9F0C-C735C776D343}"/>
              </a:ext>
            </a:extLst>
          </p:cNvPr>
          <p:cNvSpPr>
            <a:spLocks noGrp="1"/>
          </p:cNvSpPr>
          <p:nvPr>
            <p:ph type="sldNum" sz="quarter" idx="12"/>
          </p:nvPr>
        </p:nvSpPr>
        <p:spPr/>
        <p:txBody>
          <a:bodyPr/>
          <a:lstStyle/>
          <a:p>
            <a:fld id="{22D2C672-6DBC-F749-829E-FFFFB70AD17B}" type="slidenum">
              <a:rPr lang="en-US" smtClean="0"/>
              <a:t>22</a:t>
            </a:fld>
            <a:endParaRPr lang="en-US"/>
          </a:p>
        </p:txBody>
      </p:sp>
    </p:spTree>
    <p:extLst>
      <p:ext uri="{BB962C8B-B14F-4D97-AF65-F5344CB8AC3E}">
        <p14:creationId xmlns:p14="http://schemas.microsoft.com/office/powerpoint/2010/main" val="2054615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11BC-4D88-4BD0-8863-C4EF9B2C212A}"/>
              </a:ext>
            </a:extLst>
          </p:cNvPr>
          <p:cNvSpPr>
            <a:spLocks noGrp="1"/>
          </p:cNvSpPr>
          <p:nvPr>
            <p:ph type="title"/>
          </p:nvPr>
        </p:nvSpPr>
        <p:spPr>
          <a:xfrm>
            <a:off x="390564" y="665054"/>
            <a:ext cx="10515600" cy="1325563"/>
          </a:xfrm>
        </p:spPr>
        <p:txBody>
          <a:bodyPr/>
          <a:lstStyle/>
          <a:p>
            <a:r>
              <a:rPr lang="en-US" dirty="0"/>
              <a:t>Lessons learned</a:t>
            </a:r>
          </a:p>
        </p:txBody>
      </p:sp>
      <p:sp>
        <p:nvSpPr>
          <p:cNvPr id="5" name="Content Placeholder 4">
            <a:extLst>
              <a:ext uri="{FF2B5EF4-FFF2-40B4-BE49-F238E27FC236}">
                <a16:creationId xmlns:a16="http://schemas.microsoft.com/office/drawing/2014/main" id="{C40BBC4F-3AB5-FC44-8A70-B1C644EBA37C}"/>
              </a:ext>
            </a:extLst>
          </p:cNvPr>
          <p:cNvSpPr>
            <a:spLocks noGrp="1"/>
          </p:cNvSpPr>
          <p:nvPr>
            <p:ph sz="half" idx="1"/>
          </p:nvPr>
        </p:nvSpPr>
        <p:spPr>
          <a:xfrm>
            <a:off x="390564" y="1990617"/>
            <a:ext cx="5424310" cy="4351338"/>
          </a:xfrm>
        </p:spPr>
        <p:txBody>
          <a:bodyPr>
            <a:normAutofit fontScale="85000" lnSpcReduction="20000"/>
          </a:bodyPr>
          <a:lstStyle/>
          <a:p>
            <a:r>
              <a:rPr lang="en-US" sz="2600" dirty="0"/>
              <a:t>Integration of behavioral health, addiction medicine, harm reduction and recovery supports is crucial at every step of the planning process.</a:t>
            </a:r>
          </a:p>
          <a:p>
            <a:r>
              <a:rPr lang="en-US" sz="2600" dirty="0"/>
              <a:t>Integration of community supports into care models is key to optimizing patient adherence with isolation for COVID-19 infection.   </a:t>
            </a:r>
          </a:p>
          <a:p>
            <a:r>
              <a:rPr lang="en-US" sz="2600" dirty="0"/>
              <a:t>Provision of medications for management of withdrawal symptoms improves retention and patient experience.</a:t>
            </a:r>
          </a:p>
          <a:p>
            <a:r>
              <a:rPr lang="en-US" sz="2600" dirty="0"/>
              <a:t>Isolation and quarantine facilities served as opportunities for engaging patients previously unknown to our practice into recovery services. </a:t>
            </a:r>
          </a:p>
          <a:p>
            <a:endParaRPr lang="en-US" dirty="0"/>
          </a:p>
        </p:txBody>
      </p:sp>
      <p:sp>
        <p:nvSpPr>
          <p:cNvPr id="4" name="Slide Number Placeholder 3">
            <a:extLst>
              <a:ext uri="{FF2B5EF4-FFF2-40B4-BE49-F238E27FC236}">
                <a16:creationId xmlns:a16="http://schemas.microsoft.com/office/drawing/2014/main" id="{4E0D8657-7965-46DA-BFCA-B0A7B8FA02A5}"/>
              </a:ext>
            </a:extLst>
          </p:cNvPr>
          <p:cNvSpPr>
            <a:spLocks noGrp="1"/>
          </p:cNvSpPr>
          <p:nvPr>
            <p:ph type="sldNum" sz="quarter" idx="12"/>
          </p:nvPr>
        </p:nvSpPr>
        <p:spPr/>
        <p:txBody>
          <a:bodyPr/>
          <a:lstStyle/>
          <a:p>
            <a:fld id="{97F4D893-DC59-4EA7-94A4-43CE7BA1D322}" type="slidenum">
              <a:rPr lang="en-US" smtClean="0"/>
              <a:t>23</a:t>
            </a:fld>
            <a:endParaRPr lang="en-US"/>
          </a:p>
        </p:txBody>
      </p:sp>
      <p:sp>
        <p:nvSpPr>
          <p:cNvPr id="10" name="Rectangle 9">
            <a:extLst>
              <a:ext uri="{FF2B5EF4-FFF2-40B4-BE49-F238E27FC236}">
                <a16:creationId xmlns:a16="http://schemas.microsoft.com/office/drawing/2014/main" id="{35EAD42E-C11A-496F-AEC2-08DA6E87FDB6}"/>
              </a:ext>
            </a:extLst>
          </p:cNvPr>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pic>
        <p:nvPicPr>
          <p:cNvPr id="12" name="Picture 11">
            <a:extLst>
              <a:ext uri="{FF2B5EF4-FFF2-40B4-BE49-F238E27FC236}">
                <a16:creationId xmlns:a16="http://schemas.microsoft.com/office/drawing/2014/main" id="{A29EEE85-3ABD-4E63-908E-2499067F678C}"/>
              </a:ext>
            </a:extLst>
          </p:cNvPr>
          <p:cNvPicPr>
            <a:picLocks noChangeAspect="1"/>
          </p:cNvPicPr>
          <p:nvPr/>
        </p:nvPicPr>
        <p:blipFill rotWithShape="1">
          <a:blip r:embed="rId2">
            <a:extLst>
              <a:ext uri="{28A0092B-C50C-407E-A947-70E740481C1C}">
                <a14:useLocalDpi xmlns:a14="http://schemas.microsoft.com/office/drawing/2010/main" val="0"/>
              </a:ext>
            </a:extLst>
          </a:blip>
          <a:srcRect r="17187"/>
          <a:stretch/>
        </p:blipFill>
        <p:spPr>
          <a:xfrm>
            <a:off x="6296311" y="694678"/>
            <a:ext cx="5235783" cy="5317724"/>
          </a:xfrm>
          <a:prstGeom prst="rect">
            <a:avLst/>
          </a:prstGeom>
        </p:spPr>
      </p:pic>
    </p:spTree>
    <p:extLst>
      <p:ext uri="{BB962C8B-B14F-4D97-AF65-F5344CB8AC3E}">
        <p14:creationId xmlns:p14="http://schemas.microsoft.com/office/powerpoint/2010/main" val="367992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DB5E-C44D-4529-96B9-25B3BD140BBE}"/>
              </a:ext>
            </a:extLst>
          </p:cNvPr>
          <p:cNvSpPr>
            <a:spLocks noGrp="1"/>
          </p:cNvSpPr>
          <p:nvPr>
            <p:ph type="ctrTitle"/>
          </p:nvPr>
        </p:nvSpPr>
        <p:spPr>
          <a:xfrm>
            <a:off x="1600200" y="1002872"/>
            <a:ext cx="8991600" cy="1645920"/>
          </a:xfrm>
        </p:spPr>
        <p:txBody>
          <a:bodyPr>
            <a:normAutofit/>
          </a:bodyPr>
          <a:lstStyle/>
          <a:p>
            <a:r>
              <a:rPr lang="en-US" dirty="0"/>
              <a:t>COVID-19 Quarantine, Isolation and Recovery Sites</a:t>
            </a:r>
          </a:p>
        </p:txBody>
      </p:sp>
      <p:sp>
        <p:nvSpPr>
          <p:cNvPr id="3" name="Subtitle 2">
            <a:extLst>
              <a:ext uri="{FF2B5EF4-FFF2-40B4-BE49-F238E27FC236}">
                <a16:creationId xmlns:a16="http://schemas.microsoft.com/office/drawing/2014/main" id="{3F9CE6DB-B662-4D87-8B35-79A2EA1B2439}"/>
              </a:ext>
            </a:extLst>
          </p:cNvPr>
          <p:cNvSpPr>
            <a:spLocks noGrp="1"/>
          </p:cNvSpPr>
          <p:nvPr>
            <p:ph type="subTitle" idx="1"/>
          </p:nvPr>
        </p:nvSpPr>
        <p:spPr>
          <a:xfrm>
            <a:off x="2244620" y="3351700"/>
            <a:ext cx="7190928" cy="2034699"/>
          </a:xfrm>
        </p:spPr>
        <p:txBody>
          <a:bodyPr>
            <a:normAutofit lnSpcReduction="10000"/>
          </a:bodyPr>
          <a:lstStyle/>
          <a:p>
            <a:r>
              <a:rPr lang="en-US" b="1" dirty="0"/>
              <a:t>Massachusetts 2020</a:t>
            </a:r>
          </a:p>
          <a:p>
            <a:endParaRPr lang="en-US" b="1" dirty="0"/>
          </a:p>
          <a:p>
            <a:pPr>
              <a:lnSpc>
                <a:spcPct val="110000"/>
              </a:lnSpc>
              <a:spcBef>
                <a:spcPts val="0"/>
              </a:spcBef>
            </a:pPr>
            <a:r>
              <a:rPr lang="en-US" dirty="0"/>
              <a:t>Traci C. Green PhD, MSc</a:t>
            </a:r>
          </a:p>
          <a:p>
            <a:pPr>
              <a:lnSpc>
                <a:spcPct val="110000"/>
              </a:lnSpc>
              <a:spcBef>
                <a:spcPts val="0"/>
              </a:spcBef>
            </a:pPr>
            <a:r>
              <a:rPr lang="en-US" dirty="0"/>
              <a:t>Opioid Policy Research Collaborative</a:t>
            </a:r>
          </a:p>
          <a:p>
            <a:pPr>
              <a:lnSpc>
                <a:spcPct val="110000"/>
              </a:lnSpc>
              <a:spcBef>
                <a:spcPts val="0"/>
              </a:spcBef>
            </a:pPr>
            <a:r>
              <a:rPr lang="en-US" dirty="0"/>
              <a:t>Heller School for Social Policy and Management</a:t>
            </a:r>
          </a:p>
          <a:p>
            <a:pPr>
              <a:lnSpc>
                <a:spcPct val="110000"/>
              </a:lnSpc>
              <a:spcBef>
                <a:spcPts val="0"/>
              </a:spcBef>
            </a:pPr>
            <a:r>
              <a:rPr lang="en-US" dirty="0"/>
              <a:t>heller.brandeis.edu/opioid-policy</a:t>
            </a:r>
          </a:p>
          <a:p>
            <a:endParaRPr lang="en-US" dirty="0"/>
          </a:p>
        </p:txBody>
      </p:sp>
      <p:pic>
        <p:nvPicPr>
          <p:cNvPr id="4" name="Picture 3">
            <a:extLst>
              <a:ext uri="{FF2B5EF4-FFF2-40B4-BE49-F238E27FC236}">
                <a16:creationId xmlns:a16="http://schemas.microsoft.com/office/drawing/2014/main" id="{DB348C38-5252-4C0C-B66A-26E7CC9AD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572" y="5774311"/>
            <a:ext cx="2661653" cy="887218"/>
          </a:xfrm>
          <a:prstGeom prst="rect">
            <a:avLst/>
          </a:prstGeom>
        </p:spPr>
      </p:pic>
      <p:pic>
        <p:nvPicPr>
          <p:cNvPr id="5" name="Picture 4">
            <a:extLst>
              <a:ext uri="{FF2B5EF4-FFF2-40B4-BE49-F238E27FC236}">
                <a16:creationId xmlns:a16="http://schemas.microsoft.com/office/drawing/2014/main" id="{B27C26E7-E48D-45B3-9323-0A26ED2BCA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899" y="5879285"/>
            <a:ext cx="653631" cy="653631"/>
          </a:xfrm>
          <a:prstGeom prst="rect">
            <a:avLst/>
          </a:prstGeom>
        </p:spPr>
      </p:pic>
      <p:sp>
        <p:nvSpPr>
          <p:cNvPr id="6" name="Slide Number Placeholder 5">
            <a:extLst>
              <a:ext uri="{FF2B5EF4-FFF2-40B4-BE49-F238E27FC236}">
                <a16:creationId xmlns:a16="http://schemas.microsoft.com/office/drawing/2014/main" id="{1C21C5AC-D819-413C-A6D0-BA578D227DAF}"/>
              </a:ext>
            </a:extLst>
          </p:cNvPr>
          <p:cNvSpPr>
            <a:spLocks noGrp="1"/>
          </p:cNvSpPr>
          <p:nvPr>
            <p:ph type="sldNum" sz="quarter" idx="12"/>
          </p:nvPr>
        </p:nvSpPr>
        <p:spPr/>
        <p:txBody>
          <a:bodyPr/>
          <a:lstStyle/>
          <a:p>
            <a:fld id="{A8A97E6F-74C1-4DC6-9965-7035BE63C163}" type="slidenum">
              <a:rPr lang="en-US" smtClean="0"/>
              <a:t>24</a:t>
            </a:fld>
            <a:endParaRPr lang="en-US"/>
          </a:p>
        </p:txBody>
      </p:sp>
    </p:spTree>
    <p:extLst>
      <p:ext uri="{BB962C8B-B14F-4D97-AF65-F5344CB8AC3E}">
        <p14:creationId xmlns:p14="http://schemas.microsoft.com/office/powerpoint/2010/main" val="2472749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0C6322-4367-4352-92C1-C7BF36853104}"/>
              </a:ext>
            </a:extLst>
          </p:cNvPr>
          <p:cNvPicPr>
            <a:picLocks noChangeAspect="1"/>
          </p:cNvPicPr>
          <p:nvPr/>
        </p:nvPicPr>
        <p:blipFill>
          <a:blip r:embed="rId3"/>
          <a:stretch>
            <a:fillRect/>
          </a:stretch>
        </p:blipFill>
        <p:spPr>
          <a:xfrm>
            <a:off x="2134190" y="111624"/>
            <a:ext cx="9372600" cy="5362575"/>
          </a:xfrm>
          <a:prstGeom prst="rect">
            <a:avLst/>
          </a:prstGeom>
        </p:spPr>
      </p:pic>
      <p:pic>
        <p:nvPicPr>
          <p:cNvPr id="5" name="Picture 4" descr="A sign on the side of a building&#10;&#10;Description automatically generated">
            <a:extLst>
              <a:ext uri="{FF2B5EF4-FFF2-40B4-BE49-F238E27FC236}">
                <a16:creationId xmlns:a16="http://schemas.microsoft.com/office/drawing/2014/main" id="{8E09BF8A-AC56-40CA-8CB6-64847CEC4C6B}"/>
              </a:ext>
            </a:extLst>
          </p:cNvPr>
          <p:cNvPicPr/>
          <p:nvPr/>
        </p:nvPicPr>
        <p:blipFill>
          <a:blip r:embed="rId4">
            <a:extLst>
              <a:ext uri="{28A0092B-C50C-407E-A947-70E740481C1C}">
                <a14:useLocalDpi xmlns:a14="http://schemas.microsoft.com/office/drawing/2010/main" val="0"/>
              </a:ext>
            </a:extLst>
          </a:blip>
          <a:stretch>
            <a:fillRect/>
          </a:stretch>
        </p:blipFill>
        <p:spPr>
          <a:xfrm>
            <a:off x="159781" y="1177440"/>
            <a:ext cx="2626067" cy="1934915"/>
          </a:xfrm>
          <a:prstGeom prst="rect">
            <a:avLst/>
          </a:prstGeom>
        </p:spPr>
      </p:pic>
      <p:sp>
        <p:nvSpPr>
          <p:cNvPr id="10" name="Rectangle 9">
            <a:extLst>
              <a:ext uri="{FF2B5EF4-FFF2-40B4-BE49-F238E27FC236}">
                <a16:creationId xmlns:a16="http://schemas.microsoft.com/office/drawing/2014/main" id="{E2C9CBEB-6178-46F2-9061-CFF0D998A989}"/>
              </a:ext>
            </a:extLst>
          </p:cNvPr>
          <p:cNvSpPr/>
          <p:nvPr/>
        </p:nvSpPr>
        <p:spPr>
          <a:xfrm>
            <a:off x="2001025" y="3955498"/>
            <a:ext cx="5314175" cy="1401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ar parked on the side of a building&#10;&#10;Description automatically generated">
            <a:extLst>
              <a:ext uri="{FF2B5EF4-FFF2-40B4-BE49-F238E27FC236}">
                <a16:creationId xmlns:a16="http://schemas.microsoft.com/office/drawing/2014/main" id="{6713D64D-6FE7-444E-A430-3F3459B10E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59781" y="3200432"/>
            <a:ext cx="3144078" cy="1705668"/>
          </a:xfrm>
          <a:prstGeom prst="rect">
            <a:avLst/>
          </a:prstGeom>
        </p:spPr>
      </p:pic>
      <p:pic>
        <p:nvPicPr>
          <p:cNvPr id="6" name="Picture 5" descr="An empty parking lot in front of a building&#10;&#10;Description automatically generated">
            <a:extLst>
              <a:ext uri="{FF2B5EF4-FFF2-40B4-BE49-F238E27FC236}">
                <a16:creationId xmlns:a16="http://schemas.microsoft.com/office/drawing/2014/main" id="{7D85D142-F0EB-4BD2-915B-1BE4A3CF51F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52971" y="4994177"/>
            <a:ext cx="2957697" cy="1705668"/>
          </a:xfrm>
          <a:prstGeom prst="rect">
            <a:avLst/>
          </a:prstGeom>
        </p:spPr>
      </p:pic>
      <p:pic>
        <p:nvPicPr>
          <p:cNvPr id="9" name="Picture 8" descr="An empty parking lot in front of a house&#10;&#10;Description automatically generated">
            <a:extLst>
              <a:ext uri="{FF2B5EF4-FFF2-40B4-BE49-F238E27FC236}">
                <a16:creationId xmlns:a16="http://schemas.microsoft.com/office/drawing/2014/main" id="{5ECE14EC-7A5F-41EC-9B5D-43763672A1B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488284" y="4994177"/>
            <a:ext cx="3144078" cy="1752199"/>
          </a:xfrm>
          <a:prstGeom prst="rect">
            <a:avLst/>
          </a:prstGeom>
        </p:spPr>
      </p:pic>
      <p:pic>
        <p:nvPicPr>
          <p:cNvPr id="7" name="Picture 6" descr="A large brick building&#10;&#10;Description automatically generated">
            <a:extLst>
              <a:ext uri="{FF2B5EF4-FFF2-40B4-BE49-F238E27FC236}">
                <a16:creationId xmlns:a16="http://schemas.microsoft.com/office/drawing/2014/main" id="{5DA8F9C1-8D85-4511-B64F-121CDAB32A1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488284" y="3200432"/>
            <a:ext cx="3144078" cy="1703874"/>
          </a:xfrm>
          <a:prstGeom prst="rect">
            <a:avLst/>
          </a:prstGeom>
        </p:spPr>
      </p:pic>
      <p:sp>
        <p:nvSpPr>
          <p:cNvPr id="2" name="Slide Number Placeholder 1">
            <a:extLst>
              <a:ext uri="{FF2B5EF4-FFF2-40B4-BE49-F238E27FC236}">
                <a16:creationId xmlns:a16="http://schemas.microsoft.com/office/drawing/2014/main" id="{40BC85B9-0B0E-4A17-A3F1-766F98BC231B}"/>
              </a:ext>
            </a:extLst>
          </p:cNvPr>
          <p:cNvSpPr>
            <a:spLocks noGrp="1"/>
          </p:cNvSpPr>
          <p:nvPr>
            <p:ph type="sldNum" sz="quarter" idx="12"/>
          </p:nvPr>
        </p:nvSpPr>
        <p:spPr/>
        <p:txBody>
          <a:bodyPr/>
          <a:lstStyle/>
          <a:p>
            <a:fld id="{A8A97E6F-74C1-4DC6-9965-7035BE63C163}" type="slidenum">
              <a:rPr lang="en-US" smtClean="0"/>
              <a:t>25</a:t>
            </a:fld>
            <a:endParaRPr lang="en-US"/>
          </a:p>
        </p:txBody>
      </p:sp>
    </p:spTree>
    <p:extLst>
      <p:ext uri="{BB962C8B-B14F-4D97-AF65-F5344CB8AC3E}">
        <p14:creationId xmlns:p14="http://schemas.microsoft.com/office/powerpoint/2010/main" val="1817336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09908-B4A6-42CE-970E-1D0960253DB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FCCBFCE-FD66-4038-9F93-6A02352DA8F8}"/>
              </a:ext>
            </a:extLst>
          </p:cNvPr>
          <p:cNvPicPr>
            <a:picLocks noChangeAspect="1"/>
          </p:cNvPicPr>
          <p:nvPr/>
        </p:nvPicPr>
        <p:blipFill>
          <a:blip r:embed="rId3"/>
          <a:stretch>
            <a:fillRect/>
          </a:stretch>
        </p:blipFill>
        <p:spPr>
          <a:xfrm>
            <a:off x="1111621" y="590652"/>
            <a:ext cx="8721684" cy="5491163"/>
          </a:xfrm>
          <a:prstGeom prst="rect">
            <a:avLst/>
          </a:prstGeom>
        </p:spPr>
      </p:pic>
      <p:sp>
        <p:nvSpPr>
          <p:cNvPr id="5" name="TextBox 4">
            <a:extLst>
              <a:ext uri="{FF2B5EF4-FFF2-40B4-BE49-F238E27FC236}">
                <a16:creationId xmlns:a16="http://schemas.microsoft.com/office/drawing/2014/main" id="{CCF9FB87-BDE8-4E63-839A-C488866567B9}"/>
              </a:ext>
            </a:extLst>
          </p:cNvPr>
          <p:cNvSpPr txBox="1"/>
          <p:nvPr/>
        </p:nvSpPr>
        <p:spPr>
          <a:xfrm>
            <a:off x="9960864" y="658577"/>
            <a:ext cx="2080591" cy="5355312"/>
          </a:xfrm>
          <a:prstGeom prst="rect">
            <a:avLst/>
          </a:prstGeom>
          <a:noFill/>
          <a:ln>
            <a:solidFill>
              <a:schemeClr val="tx1"/>
            </a:solidFill>
          </a:ln>
        </p:spPr>
        <p:txBody>
          <a:bodyPr wrap="square" rtlCol="0">
            <a:spAutoFit/>
          </a:bodyPr>
          <a:lstStyle/>
          <a:p>
            <a:r>
              <a:rPr lang="en-US" dirty="0"/>
              <a:t>Harm reduction services and orientation but not explicit</a:t>
            </a:r>
          </a:p>
          <a:p>
            <a:endParaRPr lang="en-US" dirty="0"/>
          </a:p>
          <a:p>
            <a:r>
              <a:rPr lang="en-US" dirty="0"/>
              <a:t>Staff and guest communications of tolerance</a:t>
            </a:r>
          </a:p>
          <a:p>
            <a:endParaRPr lang="en-US" dirty="0"/>
          </a:p>
          <a:p>
            <a:r>
              <a:rPr lang="en-US" dirty="0"/>
              <a:t>Symbolic “coded” gestures of harm reduction</a:t>
            </a:r>
          </a:p>
          <a:p>
            <a:endParaRPr lang="en-US" dirty="0"/>
          </a:p>
          <a:p>
            <a:r>
              <a:rPr lang="en-US" dirty="0"/>
              <a:t>Site visits by state staff, harm reduction clinicians</a:t>
            </a:r>
          </a:p>
          <a:p>
            <a:endParaRPr lang="en-US" dirty="0"/>
          </a:p>
          <a:p>
            <a:r>
              <a:rPr lang="en-US" dirty="0"/>
              <a:t>Word of mouth</a:t>
            </a:r>
          </a:p>
          <a:p>
            <a:endParaRPr lang="en-US" dirty="0"/>
          </a:p>
        </p:txBody>
      </p:sp>
      <p:sp>
        <p:nvSpPr>
          <p:cNvPr id="2" name="Slide Number Placeholder 1">
            <a:extLst>
              <a:ext uri="{FF2B5EF4-FFF2-40B4-BE49-F238E27FC236}">
                <a16:creationId xmlns:a16="http://schemas.microsoft.com/office/drawing/2014/main" id="{D5A66A26-1125-4C2E-B2AC-4B1FD40F5653}"/>
              </a:ext>
            </a:extLst>
          </p:cNvPr>
          <p:cNvSpPr>
            <a:spLocks noGrp="1"/>
          </p:cNvSpPr>
          <p:nvPr>
            <p:ph type="sldNum" sz="quarter" idx="12"/>
          </p:nvPr>
        </p:nvSpPr>
        <p:spPr/>
        <p:txBody>
          <a:bodyPr/>
          <a:lstStyle/>
          <a:p>
            <a:fld id="{A8A97E6F-74C1-4DC6-9965-7035BE63C163}" type="slidenum">
              <a:rPr lang="en-US" smtClean="0"/>
              <a:t>26</a:t>
            </a:fld>
            <a:endParaRPr lang="en-US"/>
          </a:p>
        </p:txBody>
      </p:sp>
    </p:spTree>
    <p:extLst>
      <p:ext uri="{BB962C8B-B14F-4D97-AF65-F5344CB8AC3E}">
        <p14:creationId xmlns:p14="http://schemas.microsoft.com/office/powerpoint/2010/main" val="16259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BAE5-3D86-4045-9DDA-C5C9A076728B}"/>
              </a:ext>
            </a:extLst>
          </p:cNvPr>
          <p:cNvSpPr>
            <a:spLocks noGrp="1"/>
          </p:cNvSpPr>
          <p:nvPr>
            <p:ph type="title"/>
          </p:nvPr>
        </p:nvSpPr>
        <p:spPr>
          <a:xfrm>
            <a:off x="655981" y="500931"/>
            <a:ext cx="10880035" cy="1008273"/>
          </a:xfrm>
        </p:spPr>
        <p:txBody>
          <a:bodyPr>
            <a:normAutofit fontScale="90000"/>
          </a:bodyPr>
          <a:lstStyle/>
          <a:p>
            <a:r>
              <a:rPr lang="en-US" dirty="0"/>
              <a:t>COVID-19 quarantine, Isolation and Recovery site rapid assessment evaluation Aims</a:t>
            </a:r>
          </a:p>
        </p:txBody>
      </p:sp>
      <p:sp>
        <p:nvSpPr>
          <p:cNvPr id="3" name="Content Placeholder 2">
            <a:extLst>
              <a:ext uri="{FF2B5EF4-FFF2-40B4-BE49-F238E27FC236}">
                <a16:creationId xmlns:a16="http://schemas.microsoft.com/office/drawing/2014/main" id="{EE22340C-2C3A-497A-A14B-E19562368A63}"/>
              </a:ext>
            </a:extLst>
          </p:cNvPr>
          <p:cNvSpPr>
            <a:spLocks noGrp="1"/>
          </p:cNvSpPr>
          <p:nvPr>
            <p:ph idx="1"/>
          </p:nvPr>
        </p:nvSpPr>
        <p:spPr>
          <a:xfrm>
            <a:off x="655981" y="1953860"/>
            <a:ext cx="10880035" cy="4233875"/>
          </a:xfrm>
          <a:solidFill>
            <a:schemeClr val="accent2">
              <a:lumMod val="40000"/>
              <a:lumOff val="60000"/>
            </a:schemeClr>
          </a:solidFill>
        </p:spPr>
        <p:txBody>
          <a:bodyPr>
            <a:normAutofit fontScale="92500" lnSpcReduction="10000"/>
          </a:bodyPr>
          <a:lstStyle/>
          <a:p>
            <a:r>
              <a:rPr lang="en-US" sz="2400" dirty="0"/>
              <a:t>Obtain feedback on guests’ service utilization and stay experiences at state I&amp;R sites and municipal isolation sites </a:t>
            </a:r>
          </a:p>
          <a:p>
            <a:r>
              <a:rPr lang="en-US" sz="2400" dirty="0"/>
              <a:t>Understand how guests experienced their active drug and/or alcohol use during their isolation and recovery site stay </a:t>
            </a:r>
          </a:p>
          <a:p>
            <a:r>
              <a:rPr lang="en-US" sz="2400" dirty="0"/>
              <a:t>Examine the awareness and experience of having behavioral health and harm reduction services integrated into the I&amp;R site care environment</a:t>
            </a:r>
          </a:p>
          <a:p>
            <a:r>
              <a:rPr lang="en-US" sz="2400" dirty="0"/>
              <a:t>Learn how the stay changed guest substance use, recovery, and housing trajectories, both intentions (for current guests) and experiences (for prior guests</a:t>
            </a:r>
            <a:r>
              <a:rPr lang="en-US" sz="2200" dirty="0"/>
              <a:t>)</a:t>
            </a:r>
          </a:p>
          <a:p>
            <a:endParaRPr lang="en-US" sz="2200" dirty="0"/>
          </a:p>
          <a:p>
            <a:r>
              <a:rPr lang="en-US" sz="2200" dirty="0"/>
              <a:t>Surveys &amp; interviews with 50 guests: 26 I/R state (all represented), 24 Municipal</a:t>
            </a:r>
          </a:p>
          <a:p>
            <a:r>
              <a:rPr lang="en-US" sz="2200" dirty="0"/>
              <a:t>Municipal sites: Methuen, Cambridge, North Andover, Taunton, Boston HOPE, Boston Best Western</a:t>
            </a:r>
          </a:p>
        </p:txBody>
      </p:sp>
      <p:cxnSp>
        <p:nvCxnSpPr>
          <p:cNvPr id="5" name="Straight Connector 4">
            <a:extLst>
              <a:ext uri="{FF2B5EF4-FFF2-40B4-BE49-F238E27FC236}">
                <a16:creationId xmlns:a16="http://schemas.microsoft.com/office/drawing/2014/main" id="{0569D61A-81B8-4D9B-ADDB-8BE432FB58A3}"/>
              </a:ext>
            </a:extLst>
          </p:cNvPr>
          <p:cNvCxnSpPr>
            <a:cxnSpLocks/>
          </p:cNvCxnSpPr>
          <p:nvPr/>
        </p:nvCxnSpPr>
        <p:spPr>
          <a:xfrm>
            <a:off x="1311966" y="5168348"/>
            <a:ext cx="909761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8568DEB-C851-4E13-8668-31FBEB491835}"/>
              </a:ext>
            </a:extLst>
          </p:cNvPr>
          <p:cNvSpPr>
            <a:spLocks noGrp="1"/>
          </p:cNvSpPr>
          <p:nvPr>
            <p:ph type="sldNum" sz="quarter" idx="12"/>
          </p:nvPr>
        </p:nvSpPr>
        <p:spPr/>
        <p:txBody>
          <a:bodyPr/>
          <a:lstStyle/>
          <a:p>
            <a:fld id="{A8A97E6F-74C1-4DC6-9965-7035BE63C163}" type="slidenum">
              <a:rPr lang="en-US" smtClean="0"/>
              <a:t>27</a:t>
            </a:fld>
            <a:endParaRPr lang="en-US"/>
          </a:p>
        </p:txBody>
      </p:sp>
    </p:spTree>
    <p:extLst>
      <p:ext uri="{BB962C8B-B14F-4D97-AF65-F5344CB8AC3E}">
        <p14:creationId xmlns:p14="http://schemas.microsoft.com/office/powerpoint/2010/main" val="4198267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36586" y="6206717"/>
            <a:ext cx="3872752" cy="215444"/>
          </a:xfrm>
          <a:prstGeom prst="rect">
            <a:avLst/>
          </a:prstGeom>
          <a:noFill/>
        </p:spPr>
        <p:txBody>
          <a:bodyPr wrap="square" rtlCol="0">
            <a:spAutoFit/>
          </a:bodyPr>
          <a:lstStyle/>
          <a:p>
            <a:r>
              <a:rPr lang="en-US" sz="800" dirty="0"/>
              <a:t>*This is preliminary project data not intended for broader distribution or presentation</a:t>
            </a:r>
          </a:p>
        </p:txBody>
      </p:sp>
      <p:graphicFrame>
        <p:nvGraphicFramePr>
          <p:cNvPr id="8" name="Table 7"/>
          <p:cNvGraphicFramePr>
            <a:graphicFrameLocks noGrp="1"/>
          </p:cNvGraphicFramePr>
          <p:nvPr/>
        </p:nvGraphicFramePr>
        <p:xfrm>
          <a:off x="900813" y="325186"/>
          <a:ext cx="10888868" cy="5634488"/>
        </p:xfrm>
        <a:graphic>
          <a:graphicData uri="http://schemas.openxmlformats.org/drawingml/2006/table">
            <a:tbl>
              <a:tblPr firstRow="1" bandRow="1">
                <a:tableStyleId>{5C22544A-7EE6-4342-B048-85BDC9FD1C3A}</a:tableStyleId>
              </a:tblPr>
              <a:tblGrid>
                <a:gridCol w="5266500">
                  <a:extLst>
                    <a:ext uri="{9D8B030D-6E8A-4147-A177-3AD203B41FA5}">
                      <a16:colId xmlns:a16="http://schemas.microsoft.com/office/drawing/2014/main" val="20000"/>
                    </a:ext>
                  </a:extLst>
                </a:gridCol>
                <a:gridCol w="1808625">
                  <a:extLst>
                    <a:ext uri="{9D8B030D-6E8A-4147-A177-3AD203B41FA5}">
                      <a16:colId xmlns:a16="http://schemas.microsoft.com/office/drawing/2014/main" val="20001"/>
                    </a:ext>
                  </a:extLst>
                </a:gridCol>
                <a:gridCol w="1908980">
                  <a:extLst>
                    <a:ext uri="{9D8B030D-6E8A-4147-A177-3AD203B41FA5}">
                      <a16:colId xmlns:a16="http://schemas.microsoft.com/office/drawing/2014/main" val="622494548"/>
                    </a:ext>
                  </a:extLst>
                </a:gridCol>
                <a:gridCol w="1904763">
                  <a:extLst>
                    <a:ext uri="{9D8B030D-6E8A-4147-A177-3AD203B41FA5}">
                      <a16:colId xmlns:a16="http://schemas.microsoft.com/office/drawing/2014/main" val="2417597349"/>
                    </a:ext>
                  </a:extLst>
                </a:gridCol>
              </a:tblGrid>
              <a:tr h="427595">
                <a:tc>
                  <a:txBody>
                    <a:bodyPr/>
                    <a:lstStyle/>
                    <a:p>
                      <a:pPr marL="0" marR="0" algn="ctr">
                        <a:lnSpc>
                          <a:spcPct val="107000"/>
                        </a:lnSpc>
                        <a:spcBef>
                          <a:spcPts val="0"/>
                        </a:spcBef>
                        <a:spcAft>
                          <a:spcPts val="0"/>
                        </a:spcAft>
                      </a:pPr>
                      <a:r>
                        <a:rPr lang="en-US" sz="1600" dirty="0">
                          <a:effectLst/>
                        </a:rPr>
                        <a:t>Demographic</a:t>
                      </a:r>
                      <a:endParaRPr lang="en-US" sz="160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I/R state 26 (52)</a:t>
                      </a:r>
                      <a:endParaRPr lang="en-US" sz="160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rPr>
                        <a:t>Municipal 24 (48)</a:t>
                      </a:r>
                      <a:endParaRPr lang="en-US" sz="160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rPr>
                        <a:t>Total n (%)</a:t>
                      </a:r>
                      <a:endParaRPr lang="en-US" sz="160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81010">
                <a:tc>
                  <a:txBody>
                    <a:bodyPr/>
                    <a:lstStyle/>
                    <a:p>
                      <a:pPr marL="0" marR="0" algn="l">
                        <a:lnSpc>
                          <a:spcPct val="100000"/>
                        </a:lnSpc>
                        <a:spcBef>
                          <a:spcPts val="0"/>
                        </a:spcBef>
                        <a:spcAft>
                          <a:spcPts val="0"/>
                        </a:spcAft>
                      </a:pPr>
                      <a:r>
                        <a:rPr lang="en-US" sz="1600" dirty="0">
                          <a:effectLst/>
                        </a:rPr>
                        <a:t>Age</a:t>
                      </a:r>
                    </a:p>
                    <a:p>
                      <a:pPr marL="914400" marR="0" lvl="2" algn="ctr">
                        <a:lnSpc>
                          <a:spcPct val="107000"/>
                        </a:lnSpc>
                        <a:spcBef>
                          <a:spcPts val="0"/>
                        </a:spcBef>
                        <a:spcAft>
                          <a:spcPts val="0"/>
                        </a:spcAft>
                      </a:pPr>
                      <a:r>
                        <a:rPr lang="en-US" sz="1600" dirty="0">
                          <a:effectLst/>
                        </a:rPr>
                        <a:t>                                                          18-25</a:t>
                      </a:r>
                    </a:p>
                    <a:p>
                      <a:pPr marL="914400" marR="0" lvl="2" algn="ctr">
                        <a:lnSpc>
                          <a:spcPct val="107000"/>
                        </a:lnSpc>
                        <a:spcBef>
                          <a:spcPts val="0"/>
                        </a:spcBef>
                        <a:spcAft>
                          <a:spcPts val="0"/>
                        </a:spcAft>
                      </a:pPr>
                      <a:r>
                        <a:rPr lang="en-US" sz="1600" dirty="0">
                          <a:effectLst/>
                        </a:rPr>
                        <a:t>                                                          26-30</a:t>
                      </a:r>
                    </a:p>
                    <a:p>
                      <a:pPr marL="914400" marR="0" lvl="2" algn="ctr">
                        <a:lnSpc>
                          <a:spcPct val="107000"/>
                        </a:lnSpc>
                        <a:spcBef>
                          <a:spcPts val="0"/>
                        </a:spcBef>
                        <a:spcAft>
                          <a:spcPts val="0"/>
                        </a:spcAft>
                      </a:pPr>
                      <a:r>
                        <a:rPr lang="en-US" sz="1600" dirty="0">
                          <a:effectLst/>
                        </a:rPr>
                        <a:t>                                                          31-35</a:t>
                      </a:r>
                    </a:p>
                    <a:p>
                      <a:pPr marL="914400" marR="0" lvl="2" algn="ctr">
                        <a:lnSpc>
                          <a:spcPct val="107000"/>
                        </a:lnSpc>
                        <a:spcBef>
                          <a:spcPts val="0"/>
                        </a:spcBef>
                        <a:spcAft>
                          <a:spcPts val="0"/>
                        </a:spcAft>
                      </a:pPr>
                      <a:r>
                        <a:rPr lang="en-US" sz="1600" dirty="0">
                          <a:effectLst/>
                        </a:rPr>
                        <a:t>                                                          36-40</a:t>
                      </a:r>
                    </a:p>
                    <a:p>
                      <a:pPr marL="914400" marR="0" lvl="2" algn="ctr">
                        <a:lnSpc>
                          <a:spcPct val="107000"/>
                        </a:lnSpc>
                        <a:spcBef>
                          <a:spcPts val="0"/>
                        </a:spcBef>
                        <a:spcAft>
                          <a:spcPts val="0"/>
                        </a:spcAft>
                      </a:pPr>
                      <a:r>
                        <a:rPr lang="en-US" sz="1600" dirty="0">
                          <a:effectLst/>
                        </a:rPr>
                        <a:t>                                                          41-45</a:t>
                      </a:r>
                    </a:p>
                    <a:p>
                      <a:pPr marL="914400" marR="0" lvl="2" algn="ctr">
                        <a:lnSpc>
                          <a:spcPct val="107000"/>
                        </a:lnSpc>
                        <a:spcBef>
                          <a:spcPts val="0"/>
                        </a:spcBef>
                        <a:spcAft>
                          <a:spcPts val="0"/>
                        </a:spcAft>
                      </a:pPr>
                      <a:r>
                        <a:rPr lang="en-US" sz="1600" dirty="0">
                          <a:effectLst/>
                        </a:rPr>
                        <a:t>                                                          46-55</a:t>
                      </a:r>
                    </a:p>
                    <a:p>
                      <a:pPr marL="914400" marR="0" lvl="2" algn="ctr">
                        <a:lnSpc>
                          <a:spcPct val="107000"/>
                        </a:lnSpc>
                        <a:spcBef>
                          <a:spcPts val="0"/>
                        </a:spcBef>
                        <a:spcAft>
                          <a:spcPts val="0"/>
                        </a:spcAft>
                      </a:pPr>
                      <a:r>
                        <a:rPr lang="en-US" sz="1600" dirty="0">
                          <a:effectLst/>
                        </a:rPr>
                        <a:t>                                                          56+</a:t>
                      </a:r>
                      <a:endParaRPr lang="en-US" sz="1600" b="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algn="ctr"/>
                      <a:endParaRPr lang="en-US" sz="1600" dirty="0"/>
                    </a:p>
                    <a:p>
                      <a:pPr algn="ctr"/>
                      <a:r>
                        <a:rPr lang="en-US" sz="1600" dirty="0"/>
                        <a:t>2 (8)</a:t>
                      </a:r>
                    </a:p>
                    <a:p>
                      <a:pPr algn="ctr"/>
                      <a:r>
                        <a:rPr lang="en-US" sz="1600" dirty="0"/>
                        <a:t>4(15)</a:t>
                      </a:r>
                    </a:p>
                    <a:p>
                      <a:pPr algn="ctr"/>
                      <a:r>
                        <a:rPr lang="en-US" sz="1600" dirty="0"/>
                        <a:t>2 (8)</a:t>
                      </a:r>
                    </a:p>
                    <a:p>
                      <a:pPr algn="ctr"/>
                      <a:r>
                        <a:rPr lang="en-US" sz="1600" dirty="0"/>
                        <a:t>6 (23)</a:t>
                      </a:r>
                    </a:p>
                    <a:p>
                      <a:pPr algn="ctr"/>
                      <a:r>
                        <a:rPr lang="en-US" sz="1600" dirty="0"/>
                        <a:t>0 (0)</a:t>
                      </a:r>
                    </a:p>
                    <a:p>
                      <a:pPr algn="ctr"/>
                      <a:r>
                        <a:rPr lang="en-US" sz="1600" dirty="0"/>
                        <a:t>3 (12)</a:t>
                      </a:r>
                    </a:p>
                    <a:p>
                      <a:pPr algn="ctr"/>
                      <a:r>
                        <a:rPr lang="en-US" sz="1600" dirty="0"/>
                        <a:t>9(35)</a:t>
                      </a:r>
                    </a:p>
                  </a:txBody>
                  <a:tcPr marL="68580" marR="68580" marT="0" marB="0"/>
                </a:tc>
                <a:tc>
                  <a:txBody>
                    <a:bodyPr/>
                    <a:lstStyle/>
                    <a:p>
                      <a:pPr marL="0" marR="0" algn="ctr">
                        <a:lnSpc>
                          <a:spcPct val="107000"/>
                        </a:lnSpc>
                        <a:spcBef>
                          <a:spcPts val="0"/>
                        </a:spcBef>
                        <a:spcAft>
                          <a:spcPts val="0"/>
                        </a:spcAft>
                      </a:pPr>
                      <a:endParaRPr lang="en-US" sz="1600" b="0" dirty="0">
                        <a:solidFill>
                          <a:schemeClr val="tx1"/>
                        </a:solidFill>
                        <a:effectLst/>
                        <a:latin typeface="+mn-lt"/>
                        <a:ea typeface="Batang" panose="02030600000101010101" pitchFamily="18" charset="-127"/>
                        <a:cs typeface="Times New Roman" panose="02020603050405020304" pitchFamily="18" charset="0"/>
                      </a:endParaRPr>
                    </a:p>
                    <a:p>
                      <a:pPr marL="0" marR="0" algn="ctr">
                        <a:lnSpc>
                          <a:spcPct val="107000"/>
                        </a:lnSpc>
                        <a:spcBef>
                          <a:spcPts val="0"/>
                        </a:spcBef>
                        <a:spcAft>
                          <a:spcPts val="0"/>
                        </a:spcAft>
                      </a:pPr>
                      <a:r>
                        <a:rPr lang="en-US" sz="1600" b="0" dirty="0">
                          <a:solidFill>
                            <a:schemeClr val="tx1"/>
                          </a:solidFill>
                          <a:effectLst/>
                          <a:latin typeface="+mn-lt"/>
                          <a:ea typeface="Batang" panose="02030600000101010101" pitchFamily="18" charset="-127"/>
                          <a:cs typeface="Times New Roman" panose="02020603050405020304" pitchFamily="18" charset="0"/>
                        </a:rPr>
                        <a:t>0 (0)</a:t>
                      </a:r>
                    </a:p>
                    <a:p>
                      <a:pPr marL="0" marR="0" algn="ctr">
                        <a:lnSpc>
                          <a:spcPct val="107000"/>
                        </a:lnSpc>
                        <a:spcBef>
                          <a:spcPts val="0"/>
                        </a:spcBef>
                        <a:spcAft>
                          <a:spcPts val="0"/>
                        </a:spcAft>
                      </a:pPr>
                      <a:r>
                        <a:rPr lang="en-US" sz="1600" b="0" dirty="0">
                          <a:solidFill>
                            <a:schemeClr val="tx1"/>
                          </a:solidFill>
                          <a:effectLst/>
                          <a:latin typeface="+mn-lt"/>
                          <a:ea typeface="Batang" panose="02030600000101010101" pitchFamily="18" charset="-127"/>
                          <a:cs typeface="Times New Roman" panose="02020603050405020304" pitchFamily="18" charset="0"/>
                        </a:rPr>
                        <a:t>2 (8)</a:t>
                      </a:r>
                    </a:p>
                    <a:p>
                      <a:pPr marL="0" marR="0" algn="ctr">
                        <a:lnSpc>
                          <a:spcPct val="107000"/>
                        </a:lnSpc>
                        <a:spcBef>
                          <a:spcPts val="0"/>
                        </a:spcBef>
                        <a:spcAft>
                          <a:spcPts val="0"/>
                        </a:spcAft>
                      </a:pPr>
                      <a:r>
                        <a:rPr lang="en-US" sz="1600" b="0" dirty="0">
                          <a:solidFill>
                            <a:schemeClr val="tx1"/>
                          </a:solidFill>
                          <a:effectLst/>
                          <a:latin typeface="+mn-lt"/>
                          <a:ea typeface="Batang" panose="02030600000101010101" pitchFamily="18" charset="-127"/>
                          <a:cs typeface="Times New Roman" panose="02020603050405020304" pitchFamily="18" charset="0"/>
                        </a:rPr>
                        <a:t>2 (8)</a:t>
                      </a:r>
                    </a:p>
                    <a:p>
                      <a:pPr marL="0" marR="0" algn="ctr">
                        <a:lnSpc>
                          <a:spcPct val="107000"/>
                        </a:lnSpc>
                        <a:spcBef>
                          <a:spcPts val="0"/>
                        </a:spcBef>
                        <a:spcAft>
                          <a:spcPts val="0"/>
                        </a:spcAft>
                      </a:pPr>
                      <a:r>
                        <a:rPr lang="en-US" sz="1600" b="0" dirty="0">
                          <a:solidFill>
                            <a:schemeClr val="tx1"/>
                          </a:solidFill>
                          <a:effectLst/>
                          <a:latin typeface="+mn-lt"/>
                          <a:ea typeface="Batang" panose="02030600000101010101" pitchFamily="18" charset="-127"/>
                          <a:cs typeface="Times New Roman" panose="02020603050405020304" pitchFamily="18" charset="0"/>
                        </a:rPr>
                        <a:t>2 (8)</a:t>
                      </a:r>
                    </a:p>
                    <a:p>
                      <a:pPr marL="0" marR="0" algn="ctr">
                        <a:lnSpc>
                          <a:spcPct val="107000"/>
                        </a:lnSpc>
                        <a:spcBef>
                          <a:spcPts val="0"/>
                        </a:spcBef>
                        <a:spcAft>
                          <a:spcPts val="0"/>
                        </a:spcAft>
                      </a:pPr>
                      <a:r>
                        <a:rPr lang="en-US" sz="1600" b="0" dirty="0">
                          <a:solidFill>
                            <a:schemeClr val="tx1"/>
                          </a:solidFill>
                          <a:effectLst/>
                          <a:latin typeface="+mn-lt"/>
                          <a:ea typeface="Batang" panose="02030600000101010101" pitchFamily="18" charset="-127"/>
                          <a:cs typeface="Times New Roman" panose="02020603050405020304" pitchFamily="18" charset="0"/>
                        </a:rPr>
                        <a:t>1 (4)</a:t>
                      </a:r>
                    </a:p>
                    <a:p>
                      <a:pPr marL="0" marR="0" algn="ctr">
                        <a:lnSpc>
                          <a:spcPct val="107000"/>
                        </a:lnSpc>
                        <a:spcBef>
                          <a:spcPts val="0"/>
                        </a:spcBef>
                        <a:spcAft>
                          <a:spcPts val="0"/>
                        </a:spcAft>
                      </a:pPr>
                      <a:r>
                        <a:rPr lang="en-US" sz="1600" b="0" dirty="0">
                          <a:solidFill>
                            <a:schemeClr val="tx1"/>
                          </a:solidFill>
                          <a:effectLst/>
                          <a:latin typeface="+mn-lt"/>
                          <a:ea typeface="Batang" panose="02030600000101010101" pitchFamily="18" charset="-127"/>
                          <a:cs typeface="Times New Roman" panose="02020603050405020304" pitchFamily="18" charset="0"/>
                        </a:rPr>
                        <a:t>11(46)</a:t>
                      </a:r>
                    </a:p>
                    <a:p>
                      <a:pPr marL="0" marR="0" algn="ctr">
                        <a:lnSpc>
                          <a:spcPct val="107000"/>
                        </a:lnSpc>
                        <a:spcBef>
                          <a:spcPts val="0"/>
                        </a:spcBef>
                        <a:spcAft>
                          <a:spcPts val="0"/>
                        </a:spcAft>
                      </a:pPr>
                      <a:r>
                        <a:rPr lang="en-US" sz="1600" b="0" dirty="0">
                          <a:solidFill>
                            <a:schemeClr val="tx1"/>
                          </a:solidFill>
                          <a:effectLst/>
                          <a:latin typeface="+mn-lt"/>
                          <a:ea typeface="Batang" panose="02030600000101010101" pitchFamily="18" charset="-127"/>
                          <a:cs typeface="Times New Roman" panose="02020603050405020304" pitchFamily="18" charset="0"/>
                        </a:rPr>
                        <a:t>6 (25)</a:t>
                      </a:r>
                    </a:p>
                  </a:txBody>
                  <a:tcPr marL="68580" marR="68580" marT="0" marB="0"/>
                </a:tc>
                <a:tc>
                  <a:txBody>
                    <a:bodyPr/>
                    <a:lstStyle/>
                    <a:p>
                      <a:pPr marL="0" marR="0" algn="ctr">
                        <a:lnSpc>
                          <a:spcPct val="107000"/>
                        </a:lnSpc>
                        <a:spcBef>
                          <a:spcPts val="0"/>
                        </a:spcBef>
                        <a:spcAft>
                          <a:spcPts val="0"/>
                        </a:spcAft>
                      </a:pPr>
                      <a:endParaRPr lang="en-US" sz="1600" dirty="0">
                        <a:effectLst/>
                      </a:endParaRPr>
                    </a:p>
                    <a:p>
                      <a:pPr marL="0" marR="0" algn="ctr">
                        <a:lnSpc>
                          <a:spcPct val="107000"/>
                        </a:lnSpc>
                        <a:spcBef>
                          <a:spcPts val="0"/>
                        </a:spcBef>
                        <a:spcAft>
                          <a:spcPts val="0"/>
                        </a:spcAft>
                      </a:pPr>
                      <a:r>
                        <a:rPr lang="en-US" sz="1600" dirty="0">
                          <a:effectLst/>
                        </a:rPr>
                        <a:t>2 (4)</a:t>
                      </a:r>
                    </a:p>
                    <a:p>
                      <a:pPr marL="0" marR="0" algn="ctr">
                        <a:lnSpc>
                          <a:spcPct val="107000"/>
                        </a:lnSpc>
                        <a:spcBef>
                          <a:spcPts val="0"/>
                        </a:spcBef>
                        <a:spcAft>
                          <a:spcPts val="0"/>
                        </a:spcAft>
                      </a:pPr>
                      <a:r>
                        <a:rPr lang="en-US" sz="1600" dirty="0">
                          <a:effectLst/>
                        </a:rPr>
                        <a:t>6 (12)</a:t>
                      </a:r>
                    </a:p>
                    <a:p>
                      <a:pPr marL="0" marR="0" algn="ctr">
                        <a:lnSpc>
                          <a:spcPct val="107000"/>
                        </a:lnSpc>
                        <a:spcBef>
                          <a:spcPts val="0"/>
                        </a:spcBef>
                        <a:spcAft>
                          <a:spcPts val="0"/>
                        </a:spcAft>
                      </a:pPr>
                      <a:r>
                        <a:rPr lang="en-US" sz="1600" dirty="0">
                          <a:effectLst/>
                        </a:rPr>
                        <a:t>4 (8)</a:t>
                      </a:r>
                    </a:p>
                    <a:p>
                      <a:pPr marL="0" marR="0" algn="ctr">
                        <a:lnSpc>
                          <a:spcPct val="107000"/>
                        </a:lnSpc>
                        <a:spcBef>
                          <a:spcPts val="0"/>
                        </a:spcBef>
                        <a:spcAft>
                          <a:spcPts val="0"/>
                        </a:spcAft>
                      </a:pPr>
                      <a:r>
                        <a:rPr lang="en-US" sz="1600" dirty="0">
                          <a:effectLst/>
                        </a:rPr>
                        <a:t>8 (16)</a:t>
                      </a:r>
                    </a:p>
                    <a:p>
                      <a:pPr marL="0" marR="0" algn="ctr">
                        <a:lnSpc>
                          <a:spcPct val="107000"/>
                        </a:lnSpc>
                        <a:spcBef>
                          <a:spcPts val="0"/>
                        </a:spcBef>
                        <a:spcAft>
                          <a:spcPts val="0"/>
                        </a:spcAft>
                      </a:pPr>
                      <a:r>
                        <a:rPr lang="en-US" sz="1600" dirty="0">
                          <a:effectLst/>
                        </a:rPr>
                        <a:t>1 (1)</a:t>
                      </a:r>
                    </a:p>
                    <a:p>
                      <a:pPr marL="0" marR="0" algn="ctr">
                        <a:lnSpc>
                          <a:spcPct val="107000"/>
                        </a:lnSpc>
                        <a:spcBef>
                          <a:spcPts val="0"/>
                        </a:spcBef>
                        <a:spcAft>
                          <a:spcPts val="0"/>
                        </a:spcAft>
                      </a:pPr>
                      <a:r>
                        <a:rPr lang="en-US" sz="1600" baseline="0" dirty="0">
                          <a:effectLst/>
                        </a:rPr>
                        <a:t>14 </a:t>
                      </a:r>
                      <a:r>
                        <a:rPr lang="en-US" sz="1600" dirty="0">
                          <a:effectLst/>
                        </a:rPr>
                        <a:t>(28)</a:t>
                      </a:r>
                    </a:p>
                    <a:p>
                      <a:pPr marL="0" marR="0" algn="ctr">
                        <a:lnSpc>
                          <a:spcPct val="107000"/>
                        </a:lnSpc>
                        <a:spcBef>
                          <a:spcPts val="0"/>
                        </a:spcBef>
                        <a:spcAft>
                          <a:spcPts val="0"/>
                        </a:spcAft>
                      </a:pPr>
                      <a:r>
                        <a:rPr lang="en-US" sz="1600" dirty="0">
                          <a:effectLst/>
                        </a:rPr>
                        <a:t>15 (30)</a:t>
                      </a:r>
                      <a:endParaRPr lang="en-US" sz="1600" b="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2626">
                <a:tc>
                  <a:txBody>
                    <a:bodyPr/>
                    <a:lstStyle/>
                    <a:p>
                      <a:pPr marL="0" marR="0">
                        <a:lnSpc>
                          <a:spcPct val="107000"/>
                        </a:lnSpc>
                        <a:spcBef>
                          <a:spcPts val="0"/>
                        </a:spcBef>
                        <a:spcAft>
                          <a:spcPts val="0"/>
                        </a:spcAft>
                      </a:pPr>
                      <a:r>
                        <a:rPr lang="en-US" sz="1600" dirty="0">
                          <a:effectLst/>
                        </a:rPr>
                        <a:t>Male </a:t>
                      </a:r>
                      <a:endParaRPr lang="en-US" sz="1600" b="1"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algn="ctr"/>
                      <a:r>
                        <a:rPr lang="en-US" sz="1600" dirty="0"/>
                        <a:t>15 (58)</a:t>
                      </a:r>
                    </a:p>
                  </a:txBody>
                  <a:tcPr marL="68580" marR="68580" marT="0" marB="0"/>
                </a:tc>
                <a:tc>
                  <a:txBody>
                    <a:bodyPr/>
                    <a:lstStyle/>
                    <a:p>
                      <a:pPr algn="ctr"/>
                      <a:r>
                        <a:rPr lang="en-US" sz="1600" dirty="0"/>
                        <a:t>20 (83)</a:t>
                      </a:r>
                      <a:r>
                        <a:rPr lang="en-US" sz="1600" b="0" dirty="0"/>
                        <a:t> </a:t>
                      </a:r>
                    </a:p>
                  </a:txBody>
                  <a:tcPr marL="68580" marR="68580" marT="0" marB="0"/>
                </a:tc>
                <a:tc>
                  <a:txBody>
                    <a:bodyPr/>
                    <a:lstStyle/>
                    <a:p>
                      <a:pPr algn="ctr"/>
                      <a:r>
                        <a:rPr lang="en-US" sz="1600" dirty="0"/>
                        <a:t>35 (70)</a:t>
                      </a:r>
                      <a:endParaRPr lang="en-US" sz="1600" b="1" dirty="0"/>
                    </a:p>
                  </a:txBody>
                  <a:tcPr marL="68580" marR="68580" marT="0" marB="0"/>
                </a:tc>
                <a:extLst>
                  <a:ext uri="{0D108BD9-81ED-4DB2-BD59-A6C34878D82A}">
                    <a16:rowId xmlns:a16="http://schemas.microsoft.com/office/drawing/2014/main" val="10002"/>
                  </a:ext>
                </a:extLst>
              </a:tr>
              <a:tr h="272626">
                <a:tc>
                  <a:txBody>
                    <a:bodyPr/>
                    <a:lstStyle/>
                    <a:p>
                      <a:pPr marL="0" marR="0">
                        <a:lnSpc>
                          <a:spcPct val="107000"/>
                        </a:lnSpc>
                        <a:spcBef>
                          <a:spcPts val="0"/>
                        </a:spcBef>
                        <a:spcAft>
                          <a:spcPts val="0"/>
                        </a:spcAft>
                      </a:pPr>
                      <a:r>
                        <a:rPr lang="en-US" sz="1600" dirty="0">
                          <a:effectLst/>
                        </a:rPr>
                        <a:t>Female</a:t>
                      </a:r>
                      <a:endParaRPr lang="en-US" sz="160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algn="ctr"/>
                      <a:r>
                        <a:rPr lang="en-US" sz="1600" dirty="0"/>
                        <a:t>11 (42)</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4 (17)</a:t>
                      </a:r>
                      <a:endParaRPr lang="en-US" sz="1600" dirty="0"/>
                    </a:p>
                  </a:txBody>
                  <a:tcPr marL="68580" marR="68580" marT="0" marB="0"/>
                </a:tc>
                <a:tc>
                  <a:txBody>
                    <a:bodyPr/>
                    <a:lstStyle/>
                    <a:p>
                      <a:pPr algn="ctr"/>
                      <a:r>
                        <a:rPr lang="en-US" sz="1600" dirty="0"/>
                        <a:t>15 (30)</a:t>
                      </a:r>
                    </a:p>
                  </a:txBody>
                  <a:tcPr marL="68580" marR="68580" marT="0" marB="0"/>
                </a:tc>
                <a:extLst>
                  <a:ext uri="{0D108BD9-81ED-4DB2-BD59-A6C34878D82A}">
                    <a16:rowId xmlns:a16="http://schemas.microsoft.com/office/drawing/2014/main" val="10010"/>
                  </a:ext>
                </a:extLst>
              </a:tr>
              <a:tr h="417756">
                <a:tc>
                  <a:txBody>
                    <a:bodyPr/>
                    <a:lstStyle/>
                    <a:p>
                      <a:pPr marL="0" marR="0" algn="l">
                        <a:lnSpc>
                          <a:spcPct val="107000"/>
                        </a:lnSpc>
                        <a:spcBef>
                          <a:spcPts val="0"/>
                        </a:spcBef>
                        <a:spcAft>
                          <a:spcPts val="0"/>
                        </a:spcAft>
                      </a:pPr>
                      <a:r>
                        <a:rPr lang="en-US" sz="1600" dirty="0">
                          <a:effectLst/>
                        </a:rPr>
                        <a:t>Race*       </a:t>
                      </a:r>
                    </a:p>
                    <a:p>
                      <a:pPr marL="0" marR="0" algn="l">
                        <a:lnSpc>
                          <a:spcPct val="107000"/>
                        </a:lnSpc>
                        <a:spcBef>
                          <a:spcPts val="0"/>
                        </a:spcBef>
                        <a:spcAft>
                          <a:spcPts val="0"/>
                        </a:spcAft>
                      </a:pPr>
                      <a:r>
                        <a:rPr lang="en-US" sz="1600" dirty="0">
                          <a:effectLst/>
                        </a:rPr>
                        <a:t>                                                                                White</a:t>
                      </a:r>
                      <a:endParaRPr lang="en-US" sz="1600" b="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algn="ctr"/>
                      <a:endParaRPr lang="en-US" sz="1600" b="1" dirty="0"/>
                    </a:p>
                    <a:p>
                      <a:pPr algn="ctr"/>
                      <a:r>
                        <a:rPr lang="en-US" sz="1600" b="1" dirty="0"/>
                        <a:t>18 (69)</a:t>
                      </a:r>
                    </a:p>
                  </a:txBody>
                  <a:tcPr marL="68580" marR="68580" marT="0" marB="0"/>
                </a:tc>
                <a:tc>
                  <a:txBody>
                    <a:bodyPr/>
                    <a:lstStyle/>
                    <a:p>
                      <a:pPr algn="ctr"/>
                      <a:endParaRPr lang="en-US" sz="1600" b="1" dirty="0"/>
                    </a:p>
                    <a:p>
                      <a:pPr algn="ctr"/>
                      <a:r>
                        <a:rPr lang="en-US" sz="1600" b="1" dirty="0"/>
                        <a:t>14 (58)</a:t>
                      </a:r>
                    </a:p>
                  </a:txBody>
                  <a:tcPr marL="68580" marR="68580" marT="0" marB="0"/>
                </a:tc>
                <a:tc>
                  <a:txBody>
                    <a:bodyPr/>
                    <a:lstStyle/>
                    <a:p>
                      <a:pPr algn="ctr"/>
                      <a:endParaRPr lang="en-US" sz="1600" dirty="0"/>
                    </a:p>
                    <a:p>
                      <a:pPr algn="ctr"/>
                      <a:r>
                        <a:rPr lang="en-US" sz="1600" dirty="0"/>
                        <a:t>32 (64)</a:t>
                      </a:r>
                      <a:endParaRPr lang="en-US" sz="1600" b="1" dirty="0"/>
                    </a:p>
                  </a:txBody>
                  <a:tcPr marL="68580" marR="68580" marT="0" marB="0"/>
                </a:tc>
                <a:extLst>
                  <a:ext uri="{0D108BD9-81ED-4DB2-BD59-A6C34878D82A}">
                    <a16:rowId xmlns:a16="http://schemas.microsoft.com/office/drawing/2014/main" val="10003"/>
                  </a:ext>
                </a:extLst>
              </a:tr>
              <a:tr h="272626">
                <a:tc>
                  <a:txBody>
                    <a:bodyPr/>
                    <a:lstStyle/>
                    <a:p>
                      <a:pPr marL="0" marR="0" algn="r">
                        <a:lnSpc>
                          <a:spcPct val="107000"/>
                        </a:lnSpc>
                        <a:spcBef>
                          <a:spcPts val="0"/>
                        </a:spcBef>
                        <a:spcAft>
                          <a:spcPts val="0"/>
                        </a:spcAft>
                      </a:pPr>
                      <a:r>
                        <a:rPr lang="en-US" sz="1600" dirty="0">
                          <a:effectLst/>
                        </a:rPr>
                        <a:t>Black, African, Haitian, or Cape Verdean</a:t>
                      </a:r>
                      <a:endParaRPr lang="en-US" sz="160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algn="ctr"/>
                      <a:r>
                        <a:rPr lang="en-US" sz="1600" dirty="0"/>
                        <a:t>2 (8)</a:t>
                      </a:r>
                    </a:p>
                  </a:txBody>
                  <a:tcPr marL="68580" marR="68580" marT="0" marB="0"/>
                </a:tc>
                <a:tc>
                  <a:txBody>
                    <a:bodyPr/>
                    <a:lstStyle/>
                    <a:p>
                      <a:pPr algn="ctr"/>
                      <a:r>
                        <a:rPr lang="en-US" sz="1600" dirty="0"/>
                        <a:t>4 (17)</a:t>
                      </a:r>
                    </a:p>
                  </a:txBody>
                  <a:tcPr marL="68580" marR="68580" marT="0" marB="0"/>
                </a:tc>
                <a:tc>
                  <a:txBody>
                    <a:bodyPr/>
                    <a:lstStyle/>
                    <a:p>
                      <a:pPr algn="ctr"/>
                      <a:r>
                        <a:rPr lang="en-US" sz="1600" baseline="0" dirty="0"/>
                        <a:t>6 (12)</a:t>
                      </a:r>
                      <a:endParaRPr lang="en-US" sz="1600" dirty="0"/>
                    </a:p>
                  </a:txBody>
                  <a:tcPr marL="68580" marR="68580" marT="0" marB="0"/>
                </a:tc>
                <a:extLst>
                  <a:ext uri="{0D108BD9-81ED-4DB2-BD59-A6C34878D82A}">
                    <a16:rowId xmlns:a16="http://schemas.microsoft.com/office/drawing/2014/main" val="10005"/>
                  </a:ext>
                </a:extLst>
              </a:tr>
              <a:tr h="272626">
                <a:tc>
                  <a:txBody>
                    <a:bodyPr/>
                    <a:lstStyle/>
                    <a:p>
                      <a:pPr marL="0" marR="0" algn="r">
                        <a:lnSpc>
                          <a:spcPct val="107000"/>
                        </a:lnSpc>
                        <a:spcBef>
                          <a:spcPts val="0"/>
                        </a:spcBef>
                        <a:spcAft>
                          <a:spcPts val="0"/>
                        </a:spcAft>
                      </a:pPr>
                      <a:r>
                        <a:rPr lang="en-US" sz="1600" dirty="0">
                          <a:effectLst/>
                        </a:rPr>
                        <a:t>Multi-racial</a:t>
                      </a:r>
                      <a:endParaRPr lang="en-US" sz="1600" b="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algn="ctr"/>
                      <a:r>
                        <a:rPr lang="en-US" sz="1600" dirty="0"/>
                        <a:t>2 (8)</a:t>
                      </a:r>
                    </a:p>
                  </a:txBody>
                  <a:tcPr marL="68580" marR="68580" marT="0" marB="0"/>
                </a:tc>
                <a:tc>
                  <a:txBody>
                    <a:bodyPr/>
                    <a:lstStyle/>
                    <a:p>
                      <a:pPr algn="ctr"/>
                      <a:r>
                        <a:rPr lang="en-US" sz="1600" b="0" dirty="0"/>
                        <a:t>3 (13)</a:t>
                      </a:r>
                    </a:p>
                  </a:txBody>
                  <a:tcPr marL="68580" marR="68580" marT="0" marB="0"/>
                </a:tc>
                <a:tc>
                  <a:txBody>
                    <a:bodyPr/>
                    <a:lstStyle/>
                    <a:p>
                      <a:pPr algn="ctr"/>
                      <a:r>
                        <a:rPr lang="en-US" sz="1600" dirty="0"/>
                        <a:t>5 (10)</a:t>
                      </a:r>
                      <a:endParaRPr lang="en-US" sz="1600" b="0" dirty="0"/>
                    </a:p>
                  </a:txBody>
                  <a:tcPr marL="68580" marR="68580" marT="0" marB="0"/>
                </a:tc>
                <a:extLst>
                  <a:ext uri="{0D108BD9-81ED-4DB2-BD59-A6C34878D82A}">
                    <a16:rowId xmlns:a16="http://schemas.microsoft.com/office/drawing/2014/main" val="10011"/>
                  </a:ext>
                </a:extLst>
              </a:tr>
              <a:tr h="272626">
                <a:tc>
                  <a:txBody>
                    <a:bodyPr/>
                    <a:lstStyle/>
                    <a:p>
                      <a:pPr marL="0" marR="0" algn="r">
                        <a:lnSpc>
                          <a:spcPct val="107000"/>
                        </a:lnSpc>
                        <a:spcBef>
                          <a:spcPts val="0"/>
                        </a:spcBef>
                        <a:spcAft>
                          <a:spcPts val="0"/>
                        </a:spcAft>
                      </a:pPr>
                      <a:r>
                        <a:rPr lang="en-US" sz="1600" dirty="0">
                          <a:effectLst/>
                        </a:rPr>
                        <a:t>Other race </a:t>
                      </a:r>
                      <a:endParaRPr lang="en-US" sz="160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algn="ctr"/>
                      <a:r>
                        <a:rPr lang="en-US" sz="1600" dirty="0"/>
                        <a:t>4 (15)</a:t>
                      </a:r>
                    </a:p>
                  </a:txBody>
                  <a:tcPr marL="68580" marR="68580" marT="0" marB="0"/>
                </a:tc>
                <a:tc>
                  <a:txBody>
                    <a:bodyPr/>
                    <a:lstStyle/>
                    <a:p>
                      <a:pPr algn="ctr"/>
                      <a:r>
                        <a:rPr lang="en-US" sz="1600" dirty="0"/>
                        <a:t>7 (29)</a:t>
                      </a:r>
                    </a:p>
                  </a:txBody>
                  <a:tcPr marL="68580" marR="68580" marT="0" marB="0"/>
                </a:tc>
                <a:tc>
                  <a:txBody>
                    <a:bodyPr/>
                    <a:lstStyle/>
                    <a:p>
                      <a:pPr algn="ctr"/>
                      <a:r>
                        <a:rPr lang="en-US" sz="1600" baseline="0" dirty="0"/>
                        <a:t>11 (22)</a:t>
                      </a:r>
                      <a:endParaRPr lang="en-US" sz="1600" dirty="0"/>
                    </a:p>
                  </a:txBody>
                  <a:tcPr marL="68580" marR="68580" marT="0" marB="0"/>
                </a:tc>
                <a:extLst>
                  <a:ext uri="{0D108BD9-81ED-4DB2-BD59-A6C34878D82A}">
                    <a16:rowId xmlns:a16="http://schemas.microsoft.com/office/drawing/2014/main" val="10008"/>
                  </a:ext>
                </a:extLst>
              </a:tr>
              <a:tr h="272626">
                <a:tc>
                  <a:txBody>
                    <a:bodyPr/>
                    <a:lstStyle/>
                    <a:p>
                      <a:pPr marL="0" marR="0" algn="l">
                        <a:lnSpc>
                          <a:spcPct val="107000"/>
                        </a:lnSpc>
                        <a:spcBef>
                          <a:spcPts val="0"/>
                        </a:spcBef>
                        <a:spcAft>
                          <a:spcPts val="0"/>
                        </a:spcAft>
                      </a:pPr>
                      <a:r>
                        <a:rPr lang="en-US" sz="1600" dirty="0">
                          <a:effectLst/>
                        </a:rPr>
                        <a:t>Of Hispanic or Latinx Decent</a:t>
                      </a:r>
                      <a:endParaRPr lang="en-US" sz="1600" b="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algn="ctr"/>
                      <a:r>
                        <a:rPr lang="en-US" sz="1600" dirty="0"/>
                        <a:t>6 (23)</a:t>
                      </a:r>
                    </a:p>
                  </a:txBody>
                  <a:tcPr marL="68580" marR="68580" marT="0" marB="0"/>
                </a:tc>
                <a:tc>
                  <a:txBody>
                    <a:bodyPr/>
                    <a:lstStyle/>
                    <a:p>
                      <a:pPr algn="ctr"/>
                      <a:r>
                        <a:rPr lang="en-US" sz="1600" b="0" dirty="0"/>
                        <a:t>6 (25)</a:t>
                      </a:r>
                    </a:p>
                  </a:txBody>
                  <a:tcPr marL="68580" marR="68580" marT="0" marB="0"/>
                </a:tc>
                <a:tc>
                  <a:txBody>
                    <a:bodyPr/>
                    <a:lstStyle/>
                    <a:p>
                      <a:pPr algn="ctr"/>
                      <a:r>
                        <a:rPr lang="en-US" sz="1600" b="1" baseline="0" dirty="0"/>
                        <a:t>12 (24)</a:t>
                      </a:r>
                      <a:endParaRPr lang="en-US" sz="1600" b="1" dirty="0"/>
                    </a:p>
                  </a:txBody>
                  <a:tcPr marL="68580" marR="68580" marT="0" marB="0"/>
                </a:tc>
                <a:extLst>
                  <a:ext uri="{0D108BD9-81ED-4DB2-BD59-A6C34878D82A}">
                    <a16:rowId xmlns:a16="http://schemas.microsoft.com/office/drawing/2014/main" val="10009"/>
                  </a:ext>
                </a:extLst>
              </a:tr>
              <a:tr h="27262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a:solidFill>
                            <a:schemeClr val="tx1"/>
                          </a:solidFill>
                          <a:effectLst/>
                          <a:latin typeface="+mn-lt"/>
                          <a:ea typeface="Batang" panose="02030600000101010101" pitchFamily="18" charset="-127"/>
                          <a:cs typeface="Times New Roman" panose="02020603050405020304" pitchFamily="18" charset="0"/>
                        </a:rPr>
                        <a:t>Received stimulus check</a:t>
                      </a:r>
                    </a:p>
                  </a:txBody>
                  <a:tcPr marL="68580" marR="68580" marT="0" marB="0"/>
                </a:tc>
                <a:tc>
                  <a:txBody>
                    <a:bodyPr/>
                    <a:lstStyle/>
                    <a:p>
                      <a:pPr algn="ctr"/>
                      <a:r>
                        <a:rPr lang="en-US" sz="1600" dirty="0"/>
                        <a:t>16 (61)</a:t>
                      </a:r>
                    </a:p>
                  </a:txBody>
                  <a:tcPr marL="68580" marR="68580" marT="0" marB="0"/>
                </a:tc>
                <a:tc>
                  <a:txBody>
                    <a:bodyPr/>
                    <a:lstStyle/>
                    <a:p>
                      <a:pPr algn="ctr"/>
                      <a:r>
                        <a:rPr lang="en-US" sz="1600" b="0" dirty="0"/>
                        <a:t>15 (62)</a:t>
                      </a:r>
                    </a:p>
                  </a:txBody>
                  <a:tcPr marL="68580" marR="68580" marT="0" marB="0"/>
                </a:tc>
                <a:tc>
                  <a:txBody>
                    <a:bodyPr/>
                    <a:lstStyle/>
                    <a:p>
                      <a:pPr algn="ctr"/>
                      <a:r>
                        <a:rPr lang="en-US" sz="1600" b="1" dirty="0"/>
                        <a:t>31 (62)</a:t>
                      </a:r>
                    </a:p>
                  </a:txBody>
                  <a:tcPr marL="68580" marR="68580" marT="0" marB="0"/>
                </a:tc>
                <a:extLst>
                  <a:ext uri="{0D108BD9-81ED-4DB2-BD59-A6C34878D82A}">
                    <a16:rowId xmlns:a16="http://schemas.microsoft.com/office/drawing/2014/main" val="1951008827"/>
                  </a:ext>
                </a:extLst>
              </a:tr>
              <a:tr h="27262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rPr>
                        <a:t>Employed (service, trades, </a:t>
                      </a:r>
                      <a:r>
                        <a:rPr lang="en-US" sz="1600" dirty="0" err="1">
                          <a:effectLst/>
                        </a:rPr>
                        <a:t>etc</a:t>
                      </a:r>
                      <a:r>
                        <a:rPr lang="en-US" sz="1600" dirty="0">
                          <a:effectLst/>
                        </a:rPr>
                        <a:t>)</a:t>
                      </a:r>
                      <a:endParaRPr lang="en-US" sz="1600" b="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algn="ctr"/>
                      <a:r>
                        <a:rPr lang="en-US" sz="1600" dirty="0"/>
                        <a:t>10 (39)</a:t>
                      </a:r>
                    </a:p>
                  </a:txBody>
                  <a:tcPr marL="68580" marR="68580" marT="0" marB="0"/>
                </a:tc>
                <a:tc>
                  <a:txBody>
                    <a:bodyPr/>
                    <a:lstStyle/>
                    <a:p>
                      <a:pPr algn="ctr"/>
                      <a:r>
                        <a:rPr lang="en-US" sz="1600" b="0" dirty="0"/>
                        <a:t>8 (33)</a:t>
                      </a:r>
                    </a:p>
                  </a:txBody>
                  <a:tcPr marL="68580" marR="68580" marT="0" marB="0"/>
                </a:tc>
                <a:tc>
                  <a:txBody>
                    <a:bodyPr/>
                    <a:lstStyle/>
                    <a:p>
                      <a:pPr algn="ctr"/>
                      <a:r>
                        <a:rPr lang="en-US" sz="1600" b="1" kern="1200" dirty="0">
                          <a:effectLst/>
                        </a:rPr>
                        <a:t>18 (36)</a:t>
                      </a:r>
                      <a:endParaRPr lang="en-US" sz="1600" b="1" dirty="0"/>
                    </a:p>
                  </a:txBody>
                  <a:tcPr marL="68580" marR="68580" marT="0" marB="0"/>
                </a:tc>
                <a:extLst>
                  <a:ext uri="{0D108BD9-81ED-4DB2-BD59-A6C34878D82A}">
                    <a16:rowId xmlns:a16="http://schemas.microsoft.com/office/drawing/2014/main" val="266721102"/>
                  </a:ext>
                </a:extLst>
              </a:tr>
              <a:tr h="339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Ever incarcerated</a:t>
                      </a:r>
                    </a:p>
                  </a:txBody>
                  <a:tcPr marL="68580" marR="68580" marT="0" marB="0"/>
                </a:tc>
                <a:tc>
                  <a:txBody>
                    <a:bodyPr/>
                    <a:lstStyle/>
                    <a:p>
                      <a:pPr algn="ctr"/>
                      <a:r>
                        <a:rPr lang="en-US" sz="1600" b="0" dirty="0"/>
                        <a:t>11 (42)</a:t>
                      </a:r>
                    </a:p>
                  </a:txBody>
                  <a:tcPr marL="68580" marR="68580" marT="0" marB="0"/>
                </a:tc>
                <a:tc>
                  <a:txBody>
                    <a:bodyPr/>
                    <a:lstStyle/>
                    <a:p>
                      <a:pPr algn="ctr"/>
                      <a:r>
                        <a:rPr lang="en-US" sz="1600" b="0" dirty="0"/>
                        <a:t>13 (54)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t>
                      </a:r>
                      <a:r>
                        <a:rPr lang="en-US" sz="1600" b="1" dirty="0"/>
                        <a:t>24 (48)</a:t>
                      </a:r>
                    </a:p>
                  </a:txBody>
                  <a:tcPr marL="68580" marR="68580" marT="0" marB="0"/>
                </a:tc>
                <a:extLst>
                  <a:ext uri="{0D108BD9-81ED-4DB2-BD59-A6C34878D82A}">
                    <a16:rowId xmlns:a16="http://schemas.microsoft.com/office/drawing/2014/main" val="3482426254"/>
                  </a:ext>
                </a:extLst>
              </a:tr>
            </a:tbl>
          </a:graphicData>
        </a:graphic>
      </p:graphicFrame>
      <p:sp>
        <p:nvSpPr>
          <p:cNvPr id="2" name="Rectangle: Rounded Corners 1">
            <a:extLst>
              <a:ext uri="{FF2B5EF4-FFF2-40B4-BE49-F238E27FC236}">
                <a16:creationId xmlns:a16="http://schemas.microsoft.com/office/drawing/2014/main" id="{B3015528-0F09-48EB-BC18-240EE07592CE}"/>
              </a:ext>
            </a:extLst>
          </p:cNvPr>
          <p:cNvSpPr/>
          <p:nvPr/>
        </p:nvSpPr>
        <p:spPr>
          <a:xfrm>
            <a:off x="5366751" y="942429"/>
            <a:ext cx="4044461" cy="5890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5043550A-5093-489B-A319-8AF2C2702CA6}"/>
              </a:ext>
            </a:extLst>
          </p:cNvPr>
          <p:cNvSpPr/>
          <p:nvPr/>
        </p:nvSpPr>
        <p:spPr>
          <a:xfrm>
            <a:off x="5378476" y="2241044"/>
            <a:ext cx="4044461" cy="5890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9585" y="3826971"/>
            <a:ext cx="1522456" cy="577081"/>
          </a:xfrm>
          <a:prstGeom prst="rect">
            <a:avLst/>
          </a:prstGeom>
          <a:solidFill>
            <a:schemeClr val="bg1"/>
          </a:solidFill>
          <a:ln>
            <a:noFill/>
          </a:ln>
        </p:spPr>
        <p:txBody>
          <a:bodyPr wrap="square" rtlCol="0">
            <a:spAutoFit/>
          </a:bodyPr>
          <a:lstStyle/>
          <a:p>
            <a:r>
              <a:rPr lang="en-US" sz="1050" b="1" dirty="0">
                <a:ea typeface="Batang" panose="02030600000101010101" pitchFamily="18" charset="-127"/>
              </a:rPr>
              <a:t>*Participants could select more than one race</a:t>
            </a:r>
          </a:p>
        </p:txBody>
      </p:sp>
      <p:sp>
        <p:nvSpPr>
          <p:cNvPr id="3" name="Slide Number Placeholder 2">
            <a:extLst>
              <a:ext uri="{FF2B5EF4-FFF2-40B4-BE49-F238E27FC236}">
                <a16:creationId xmlns:a16="http://schemas.microsoft.com/office/drawing/2014/main" id="{D89749D2-FF08-4A25-A8F3-BB1DA6602DCB}"/>
              </a:ext>
            </a:extLst>
          </p:cNvPr>
          <p:cNvSpPr>
            <a:spLocks noGrp="1"/>
          </p:cNvSpPr>
          <p:nvPr>
            <p:ph type="sldNum" sz="quarter" idx="12"/>
          </p:nvPr>
        </p:nvSpPr>
        <p:spPr/>
        <p:txBody>
          <a:bodyPr/>
          <a:lstStyle/>
          <a:p>
            <a:fld id="{A8A97E6F-74C1-4DC6-9965-7035BE63C163}" type="slidenum">
              <a:rPr lang="en-US" smtClean="0"/>
              <a:t>28</a:t>
            </a:fld>
            <a:endParaRPr lang="en-US"/>
          </a:p>
        </p:txBody>
      </p:sp>
    </p:spTree>
    <p:extLst>
      <p:ext uri="{BB962C8B-B14F-4D97-AF65-F5344CB8AC3E}">
        <p14:creationId xmlns:p14="http://schemas.microsoft.com/office/powerpoint/2010/main" val="4017141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9993" y="202262"/>
            <a:ext cx="9486669" cy="584775"/>
          </a:xfrm>
          <a:prstGeom prst="rect">
            <a:avLst/>
          </a:prstGeom>
          <a:noFill/>
        </p:spPr>
        <p:txBody>
          <a:bodyPr wrap="square" rtlCol="0">
            <a:spAutoFit/>
          </a:bodyPr>
          <a:lstStyle/>
          <a:p>
            <a:pPr defTabSz="457200"/>
            <a:r>
              <a:rPr lang="en-US" sz="3200" b="1" dirty="0">
                <a:solidFill>
                  <a:prstClr val="black"/>
                </a:solidFill>
              </a:rPr>
              <a:t>Substance Use History: Use in the Past 30 Days</a:t>
            </a:r>
          </a:p>
        </p:txBody>
      </p:sp>
      <p:sp>
        <p:nvSpPr>
          <p:cNvPr id="8" name="TextBox 7"/>
          <p:cNvSpPr txBox="1"/>
          <p:nvPr/>
        </p:nvSpPr>
        <p:spPr>
          <a:xfrm>
            <a:off x="7431481" y="6273224"/>
            <a:ext cx="3872752" cy="215444"/>
          </a:xfrm>
          <a:prstGeom prst="rect">
            <a:avLst/>
          </a:prstGeom>
          <a:noFill/>
        </p:spPr>
        <p:txBody>
          <a:bodyPr wrap="square" rtlCol="0">
            <a:spAutoFit/>
          </a:bodyPr>
          <a:lstStyle/>
          <a:p>
            <a:pPr defTabSz="457200"/>
            <a:r>
              <a:rPr lang="en-US" sz="800" dirty="0">
                <a:solidFill>
                  <a:prstClr val="black"/>
                </a:solidFill>
              </a:rPr>
              <a:t>*This is preliminary project data not intended for broader distribution or presentation</a:t>
            </a:r>
          </a:p>
        </p:txBody>
      </p:sp>
      <p:graphicFrame>
        <p:nvGraphicFramePr>
          <p:cNvPr id="9" name="Table 8"/>
          <p:cNvGraphicFramePr>
            <a:graphicFrameLocks noGrp="1"/>
          </p:cNvGraphicFramePr>
          <p:nvPr/>
        </p:nvGraphicFramePr>
        <p:xfrm>
          <a:off x="648280" y="1695093"/>
          <a:ext cx="9120762" cy="4105384"/>
        </p:xfrm>
        <a:graphic>
          <a:graphicData uri="http://schemas.openxmlformats.org/drawingml/2006/table">
            <a:tbl>
              <a:tblPr firstRow="1" bandRow="1">
                <a:tableStyleId>{5C22544A-7EE6-4342-B048-85BDC9FD1C3A}</a:tableStyleId>
              </a:tblPr>
              <a:tblGrid>
                <a:gridCol w="3200837">
                  <a:extLst>
                    <a:ext uri="{9D8B030D-6E8A-4147-A177-3AD203B41FA5}">
                      <a16:colId xmlns:a16="http://schemas.microsoft.com/office/drawing/2014/main" val="20000"/>
                    </a:ext>
                  </a:extLst>
                </a:gridCol>
                <a:gridCol w="2004916">
                  <a:extLst>
                    <a:ext uri="{9D8B030D-6E8A-4147-A177-3AD203B41FA5}">
                      <a16:colId xmlns:a16="http://schemas.microsoft.com/office/drawing/2014/main" val="20001"/>
                    </a:ext>
                  </a:extLst>
                </a:gridCol>
                <a:gridCol w="1966915">
                  <a:extLst>
                    <a:ext uri="{9D8B030D-6E8A-4147-A177-3AD203B41FA5}">
                      <a16:colId xmlns:a16="http://schemas.microsoft.com/office/drawing/2014/main" val="20002"/>
                    </a:ext>
                  </a:extLst>
                </a:gridCol>
                <a:gridCol w="1948094">
                  <a:extLst>
                    <a:ext uri="{9D8B030D-6E8A-4147-A177-3AD203B41FA5}">
                      <a16:colId xmlns:a16="http://schemas.microsoft.com/office/drawing/2014/main" val="683499410"/>
                    </a:ext>
                  </a:extLst>
                </a:gridCol>
              </a:tblGrid>
              <a:tr h="480929">
                <a:tc>
                  <a:txBody>
                    <a:bodyPr/>
                    <a:lstStyle/>
                    <a:p>
                      <a:pPr marL="0" marR="0" lvl="0" indent="0" algn="l">
                        <a:lnSpc>
                          <a:spcPct val="107000"/>
                        </a:lnSpc>
                        <a:spcBef>
                          <a:spcPts val="0"/>
                        </a:spcBef>
                        <a:spcAft>
                          <a:spcPts val="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Substance</a:t>
                      </a:r>
                    </a:p>
                  </a:txBody>
                  <a:tcPr marL="64954" marR="64954" marT="0" marB="0"/>
                </a:tc>
                <a:tc>
                  <a:txBody>
                    <a:bodyPr/>
                    <a:lstStyle/>
                    <a:p>
                      <a:pPr marL="0" marR="0" algn="ctr">
                        <a:lnSpc>
                          <a:spcPct val="107000"/>
                        </a:lnSpc>
                        <a:spcBef>
                          <a:spcPts val="0"/>
                        </a:spcBef>
                        <a:spcAft>
                          <a:spcPts val="0"/>
                        </a:spcAft>
                      </a:pPr>
                      <a:r>
                        <a:rPr lang="en-US" sz="1600" dirty="0">
                          <a:effectLst/>
                        </a:rPr>
                        <a:t>I/R state n (%)</a:t>
                      </a:r>
                      <a:endParaRPr lang="en-US" sz="160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rPr>
                        <a:t>Municipal n (%)</a:t>
                      </a:r>
                      <a:endParaRPr lang="en-US" sz="160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rPr>
                        <a:t>Total n (%)</a:t>
                      </a:r>
                      <a:endParaRPr lang="en-US" sz="1600" dirty="0">
                        <a:solidFill>
                          <a:schemeClr val="tx1"/>
                        </a:solidFill>
                        <a:effectLst/>
                        <a:latin typeface="+mn-lt"/>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80929">
                <a:tc>
                  <a:txBody>
                    <a:bodyPr/>
                    <a:lstStyle/>
                    <a:p>
                      <a:pPr marL="0" marR="0" lvl="0" indent="0" algn="l">
                        <a:lnSpc>
                          <a:spcPct val="107000"/>
                        </a:lnSpc>
                        <a:spcBef>
                          <a:spcPts val="0"/>
                        </a:spcBef>
                        <a:spcAft>
                          <a:spcPts val="0"/>
                        </a:spcAft>
                        <a:buFont typeface="Symbol" panose="05050102010706020507" pitchFamily="18" charset="2"/>
                        <a:buNone/>
                        <a:tabLst>
                          <a:tab pos="1028700" algn="l"/>
                        </a:tabLst>
                      </a:pPr>
                      <a:r>
                        <a:rPr lang="en-US" sz="1800" dirty="0">
                          <a:effectLst/>
                        </a:rPr>
                        <a:t>Tobacco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tc>
                <a:tc>
                  <a:txBody>
                    <a:bodyPr/>
                    <a:lstStyle/>
                    <a:p>
                      <a:pPr marL="0" marR="0" lvl="0" indent="0" algn="ctr">
                        <a:lnSpc>
                          <a:spcPct val="107000"/>
                        </a:lnSpc>
                        <a:spcBef>
                          <a:spcPts val="0"/>
                        </a:spcBef>
                        <a:spcAft>
                          <a:spcPts val="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13 (50)</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12 (50)</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25 (50)</a:t>
                      </a:r>
                    </a:p>
                  </a:txBody>
                  <a:tcPr marL="64954" marR="64954" marT="0" marB="0"/>
                </a:tc>
                <a:extLst>
                  <a:ext uri="{0D108BD9-81ED-4DB2-BD59-A6C34878D82A}">
                    <a16:rowId xmlns:a16="http://schemas.microsoft.com/office/drawing/2014/main" val="3900536446"/>
                  </a:ext>
                </a:extLst>
              </a:tr>
              <a:tr h="268847">
                <a:tc>
                  <a:txBody>
                    <a:bodyPr/>
                    <a:lstStyle/>
                    <a:p>
                      <a:pPr marL="0" marR="0" lvl="0" indent="0" algn="l">
                        <a:lnSpc>
                          <a:spcPct val="107000"/>
                        </a:lnSpc>
                        <a:spcBef>
                          <a:spcPts val="0"/>
                        </a:spcBef>
                        <a:spcAft>
                          <a:spcPts val="0"/>
                        </a:spcAft>
                        <a:buFont typeface="Symbol" panose="05050102010706020507" pitchFamily="18" charset="2"/>
                        <a:buNone/>
                        <a:tabLst>
                          <a:tab pos="1028700" algn="l"/>
                        </a:tabLst>
                      </a:pPr>
                      <a:r>
                        <a:rPr lang="en-US" sz="1800" dirty="0">
                          <a:effectLst/>
                        </a:rPr>
                        <a:t>Alcohol</a:t>
                      </a:r>
                    </a:p>
                  </a:txBody>
                  <a:tcPr marL="64954" marR="64954" marT="0" marB="0"/>
                </a:tc>
                <a:tc>
                  <a:txBody>
                    <a:bodyPr/>
                    <a:lstStyle/>
                    <a:p>
                      <a:pPr marL="0" marR="0" lvl="0" indent="0" algn="ctr">
                        <a:lnSpc>
                          <a:spcPct val="107000"/>
                        </a:lnSpc>
                        <a:spcBef>
                          <a:spcPts val="0"/>
                        </a:spcBef>
                        <a:spcAft>
                          <a:spcPts val="0"/>
                        </a:spcAft>
                        <a:buFont typeface="Symbol" panose="05050102010706020507" pitchFamily="18" charset="2"/>
                        <a:buNone/>
                        <a:tabLst>
                          <a:tab pos="1028700" algn="l"/>
                        </a:tabLst>
                      </a:pPr>
                      <a:r>
                        <a:rPr lang="en-US" sz="1600" dirty="0">
                          <a:effectLst/>
                        </a:rPr>
                        <a:t>10 (39)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tc>
                <a:tc>
                  <a:txBody>
                    <a:bodyPr/>
                    <a:lstStyle/>
                    <a:p>
                      <a:pPr marL="0" marR="0" lvl="0" indent="0" algn="ctr" defTabSz="914400" rtl="0" eaLnBrk="1" fontAlgn="auto" latinLnBrk="0" hangingPunct="1">
                        <a:lnSpc>
                          <a:spcPct val="107000"/>
                        </a:lnSpc>
                        <a:spcBef>
                          <a:spcPts val="0"/>
                        </a:spcBef>
                        <a:spcAft>
                          <a:spcPts val="800"/>
                        </a:spcAft>
                        <a:buClrTx/>
                        <a:buSzTx/>
                        <a:buFont typeface="Symbol" panose="05050102010706020507" pitchFamily="18" charset="2"/>
                        <a:buNone/>
                        <a:tabLst>
                          <a:tab pos="1028700" algn="l"/>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7 (29)</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17 (34)</a:t>
                      </a:r>
                    </a:p>
                  </a:txBody>
                  <a:tcPr marL="64954" marR="64954" marT="0" marB="0"/>
                </a:tc>
                <a:extLst>
                  <a:ext uri="{0D108BD9-81ED-4DB2-BD59-A6C34878D82A}">
                    <a16:rowId xmlns:a16="http://schemas.microsoft.com/office/drawing/2014/main" val="3933298371"/>
                  </a:ext>
                </a:extLst>
              </a:tr>
              <a:tr h="268847">
                <a:tc>
                  <a:txBody>
                    <a:bodyPr/>
                    <a:lstStyle/>
                    <a:p>
                      <a:pPr marL="0" marR="0" lvl="0" indent="0" algn="l">
                        <a:lnSpc>
                          <a:spcPct val="107000"/>
                        </a:lnSpc>
                        <a:spcBef>
                          <a:spcPts val="0"/>
                        </a:spcBef>
                        <a:spcAft>
                          <a:spcPts val="0"/>
                        </a:spcAft>
                        <a:buFont typeface="Symbol" panose="05050102010706020507" pitchFamily="18" charset="2"/>
                        <a:buNone/>
                        <a:tabLst>
                          <a:tab pos="1028700" algn="l"/>
                        </a:tabLst>
                      </a:pPr>
                      <a:r>
                        <a:rPr lang="en-US" sz="1800" dirty="0">
                          <a:effectLst/>
                        </a:rPr>
                        <a:t>Marijuana </a:t>
                      </a:r>
                    </a:p>
                  </a:txBody>
                  <a:tcPr marL="64954" marR="64954" marT="0" marB="0"/>
                </a:tc>
                <a:tc>
                  <a:txBody>
                    <a:bodyPr/>
                    <a:lstStyle/>
                    <a:p>
                      <a:pPr marL="0" marR="0" lvl="0" indent="0" algn="ctr">
                        <a:lnSpc>
                          <a:spcPct val="107000"/>
                        </a:lnSpc>
                        <a:spcBef>
                          <a:spcPts val="0"/>
                        </a:spcBef>
                        <a:spcAft>
                          <a:spcPts val="0"/>
                        </a:spcAft>
                        <a:buFont typeface="Symbol" panose="05050102010706020507" pitchFamily="18" charset="2"/>
                        <a:buNone/>
                        <a:tabLst>
                          <a:tab pos="1028700" algn="l"/>
                        </a:tabLst>
                      </a:pPr>
                      <a:r>
                        <a:rPr lang="en-US" sz="1600" dirty="0">
                          <a:effectLst/>
                        </a:rPr>
                        <a:t>7 (27) </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11 (46)</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18 (36)</a:t>
                      </a:r>
                    </a:p>
                  </a:txBody>
                  <a:tcPr marL="64954" marR="64954" marT="0" marB="0"/>
                </a:tc>
                <a:extLst>
                  <a:ext uri="{0D108BD9-81ED-4DB2-BD59-A6C34878D82A}">
                    <a16:rowId xmlns:a16="http://schemas.microsoft.com/office/drawing/2014/main" val="1841757605"/>
                  </a:ext>
                </a:extLst>
              </a:tr>
              <a:tr h="561746">
                <a:tc>
                  <a:txBody>
                    <a:bodyPr/>
                    <a:lstStyle/>
                    <a:p>
                      <a:pPr marL="0" marR="0" lvl="0" indent="0" algn="l">
                        <a:lnSpc>
                          <a:spcPct val="107000"/>
                        </a:lnSpc>
                        <a:spcBef>
                          <a:spcPts val="0"/>
                        </a:spcBef>
                        <a:spcAft>
                          <a:spcPts val="0"/>
                        </a:spcAft>
                        <a:buFont typeface="Symbol" panose="05050102010706020507" pitchFamily="18" charset="2"/>
                        <a:buNone/>
                        <a:tabLst>
                          <a:tab pos="10287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Any illicit drug use other than marijuana </a:t>
                      </a:r>
                    </a:p>
                  </a:txBody>
                  <a:tcPr marL="64954" marR="64954" marT="0" marB="0"/>
                </a:tc>
                <a:tc>
                  <a:txBody>
                    <a:bodyPr/>
                    <a:lstStyle/>
                    <a:p>
                      <a:pPr marL="0" marR="0" lvl="0" indent="0" algn="ctr">
                        <a:lnSpc>
                          <a:spcPct val="107000"/>
                        </a:lnSpc>
                        <a:spcBef>
                          <a:spcPts val="0"/>
                        </a:spcBef>
                        <a:spcAft>
                          <a:spcPts val="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5 (19)</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7 (29)</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12 (24)</a:t>
                      </a:r>
                    </a:p>
                  </a:txBody>
                  <a:tcPr marL="64954" marR="64954" marT="0" marB="0"/>
                </a:tc>
                <a:extLst>
                  <a:ext uri="{0D108BD9-81ED-4DB2-BD59-A6C34878D82A}">
                    <a16:rowId xmlns:a16="http://schemas.microsoft.com/office/drawing/2014/main" val="1820902121"/>
                  </a:ext>
                </a:extLst>
              </a:tr>
              <a:tr h="26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prstClr val="black"/>
                          </a:solidFill>
                        </a:rPr>
                        <a:t>                  Injection drug use</a:t>
                      </a:r>
                    </a:p>
                  </a:txBody>
                  <a:tcPr marL="64954" marR="64954" marT="0" marB="0"/>
                </a:tc>
                <a:tc>
                  <a:txBody>
                    <a:bodyPr/>
                    <a:lstStyle/>
                    <a:p>
                      <a:pPr algn="ctr"/>
                      <a:r>
                        <a:rPr lang="en-US" dirty="0"/>
                        <a:t>2 (8)</a:t>
                      </a:r>
                    </a:p>
                  </a:txBody>
                  <a:tcPr marL="64954" marR="64954" marT="0" marB="0"/>
                </a:tc>
                <a:tc>
                  <a:txBody>
                    <a:bodyPr/>
                    <a:lstStyle/>
                    <a:p>
                      <a:pPr algn="ctr"/>
                      <a:r>
                        <a:rPr lang="en-US" dirty="0"/>
                        <a:t>6 (25)</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8 (16)</a:t>
                      </a:r>
                    </a:p>
                  </a:txBody>
                  <a:tcPr marL="64954" marR="64954" marT="0" marB="0"/>
                </a:tc>
                <a:extLst>
                  <a:ext uri="{0D108BD9-81ED-4DB2-BD59-A6C34878D82A}">
                    <a16:rowId xmlns:a16="http://schemas.microsoft.com/office/drawing/2014/main" val="10001"/>
                  </a:ext>
                </a:extLst>
              </a:tr>
              <a:tr h="340053">
                <a:tc>
                  <a:txBody>
                    <a:bodyPr/>
                    <a:lstStyle/>
                    <a:p>
                      <a:r>
                        <a:rPr lang="en-US" sz="1800" dirty="0"/>
                        <a:t>       Used drugs in public place</a:t>
                      </a:r>
                    </a:p>
                  </a:txBody>
                  <a:tcPr marL="64954" marR="64954" marT="0" marB="0"/>
                </a:tc>
                <a:tc>
                  <a:txBody>
                    <a:bodyPr/>
                    <a:lstStyle/>
                    <a:p>
                      <a:pPr algn="ctr"/>
                      <a:r>
                        <a:rPr lang="en-US" dirty="0"/>
                        <a:t>3 (12)</a:t>
                      </a:r>
                    </a:p>
                  </a:txBody>
                  <a:tcPr marL="64954" marR="64954" marT="0" marB="0"/>
                </a:tc>
                <a:tc>
                  <a:txBody>
                    <a:bodyPr/>
                    <a:lstStyle/>
                    <a:p>
                      <a:pPr algn="ctr"/>
                      <a:r>
                        <a:rPr lang="en-US" dirty="0"/>
                        <a:t>5 (21)</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8 (16)</a:t>
                      </a:r>
                    </a:p>
                  </a:txBody>
                  <a:tcPr marL="64954" marR="64954" marT="0" marB="0"/>
                </a:tc>
                <a:extLst>
                  <a:ext uri="{0D108BD9-81ED-4DB2-BD59-A6C34878D82A}">
                    <a16:rowId xmlns:a16="http://schemas.microsoft.com/office/drawing/2014/main" val="10002"/>
                  </a:ext>
                </a:extLst>
              </a:tr>
              <a:tr h="536949">
                <a:tc>
                  <a:txBody>
                    <a:bodyPr/>
                    <a:lstStyle/>
                    <a:p>
                      <a:r>
                        <a:rPr lang="en-US" sz="1800" dirty="0"/>
                        <a:t>Currently on medication therapy for opioid use disorder</a:t>
                      </a:r>
                    </a:p>
                  </a:txBody>
                  <a:tcPr marL="64954" marR="64954" marT="0" marB="0"/>
                </a:tc>
                <a:tc>
                  <a:txBody>
                    <a:bodyPr/>
                    <a:lstStyle/>
                    <a:p>
                      <a:pPr algn="ctr"/>
                      <a:r>
                        <a:rPr lang="en-US" dirty="0"/>
                        <a:t>6 (23)</a:t>
                      </a:r>
                    </a:p>
                  </a:txBody>
                  <a:tcPr marL="64954" marR="64954" marT="0" marB="0"/>
                </a:tc>
                <a:tc>
                  <a:txBody>
                    <a:bodyPr/>
                    <a:lstStyle/>
                    <a:p>
                      <a:pPr algn="ctr"/>
                      <a:r>
                        <a:rPr lang="en-US" dirty="0"/>
                        <a:t>7 (29)</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13 (26)</a:t>
                      </a:r>
                    </a:p>
                  </a:txBody>
                  <a:tcPr marL="64954" marR="64954" marT="0" marB="0"/>
                </a:tc>
                <a:extLst>
                  <a:ext uri="{0D108BD9-81ED-4DB2-BD59-A6C34878D82A}">
                    <a16:rowId xmlns:a16="http://schemas.microsoft.com/office/drawing/2014/main" val="1202193935"/>
                  </a:ext>
                </a:extLst>
              </a:tr>
              <a:tr h="264761">
                <a:tc>
                  <a:txBody>
                    <a:bodyPr/>
                    <a:lstStyle/>
                    <a:p>
                      <a:r>
                        <a:rPr lang="en-US" sz="1800" dirty="0"/>
                        <a:t>Experienced Section 35 </a:t>
                      </a:r>
                    </a:p>
                  </a:txBody>
                  <a:tcPr marL="64954" marR="64954" marT="0" marB="0"/>
                </a:tc>
                <a:tc>
                  <a:txBody>
                    <a:bodyPr/>
                    <a:lstStyle/>
                    <a:p>
                      <a:pPr algn="ctr"/>
                      <a:r>
                        <a:rPr lang="en-US" dirty="0"/>
                        <a:t>4 (15)</a:t>
                      </a:r>
                    </a:p>
                  </a:txBody>
                  <a:tcPr marL="64954" marR="64954" marT="0" marB="0"/>
                </a:tc>
                <a:tc>
                  <a:txBody>
                    <a:bodyPr/>
                    <a:lstStyle/>
                    <a:p>
                      <a:pPr algn="ctr"/>
                      <a:r>
                        <a:rPr lang="en-US" dirty="0"/>
                        <a:t>7 (29)</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11 (22)</a:t>
                      </a:r>
                    </a:p>
                  </a:txBody>
                  <a:tcPr marL="64954" marR="64954" marT="0" marB="0"/>
                </a:tc>
                <a:extLst>
                  <a:ext uri="{0D108BD9-81ED-4DB2-BD59-A6C34878D82A}">
                    <a16:rowId xmlns:a16="http://schemas.microsoft.com/office/drawing/2014/main" val="4176892429"/>
                  </a:ext>
                </a:extLst>
              </a:tr>
              <a:tr h="308494">
                <a:tc>
                  <a:txBody>
                    <a:bodyPr/>
                    <a:lstStyle/>
                    <a:p>
                      <a:r>
                        <a:rPr lang="en-US" sz="1800" dirty="0">
                          <a:solidFill>
                            <a:prstClr val="black"/>
                          </a:solidFill>
                        </a:rPr>
                        <a:t>Ever experienced an overdose</a:t>
                      </a:r>
                    </a:p>
                  </a:txBody>
                  <a:tcPr marL="64954" marR="64954" marT="0" marB="0"/>
                </a:tc>
                <a:tc>
                  <a:txBody>
                    <a:bodyPr/>
                    <a:lstStyle/>
                    <a:p>
                      <a:pPr algn="ctr"/>
                      <a:r>
                        <a:rPr lang="en-US" dirty="0"/>
                        <a:t>3 (12)</a:t>
                      </a:r>
                    </a:p>
                  </a:txBody>
                  <a:tcPr marL="64954" marR="64954" marT="0" marB="0"/>
                </a:tc>
                <a:tc>
                  <a:txBody>
                    <a:bodyPr/>
                    <a:lstStyle/>
                    <a:p>
                      <a:pPr algn="ctr"/>
                      <a:r>
                        <a:rPr lang="en-US" dirty="0"/>
                        <a:t>12 (50)</a:t>
                      </a:r>
                    </a:p>
                  </a:txBody>
                  <a:tcPr marL="64954" marR="64954" marT="0" marB="0"/>
                </a:tc>
                <a:tc>
                  <a:txBody>
                    <a:bodyPr/>
                    <a:lstStyle/>
                    <a:p>
                      <a:pPr marL="0" marR="0" lvl="0" indent="0" algn="ctr">
                        <a:lnSpc>
                          <a:spcPct val="107000"/>
                        </a:lnSpc>
                        <a:spcBef>
                          <a:spcPts val="0"/>
                        </a:spcBef>
                        <a:spcAft>
                          <a:spcPts val="80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15 (30)</a:t>
                      </a:r>
                    </a:p>
                  </a:txBody>
                  <a:tcPr marL="64954" marR="64954" marT="0" marB="0"/>
                </a:tc>
                <a:extLst>
                  <a:ext uri="{0D108BD9-81ED-4DB2-BD59-A6C34878D82A}">
                    <a16:rowId xmlns:a16="http://schemas.microsoft.com/office/drawing/2014/main" val="10003"/>
                  </a:ext>
                </a:extLst>
              </a:tr>
              <a:tr h="268474">
                <a:tc>
                  <a:txBody>
                    <a:bodyPr/>
                    <a:lstStyle/>
                    <a:p>
                      <a:pPr marL="0" indent="0" defTabSz="457200">
                        <a:buFont typeface="Arial" panose="020B0604020202020204" pitchFamily="34" charset="0"/>
                        <a:buNone/>
                      </a:pPr>
                      <a:r>
                        <a:rPr lang="en-US" sz="1800" dirty="0">
                          <a:solidFill>
                            <a:prstClr val="black"/>
                          </a:solidFill>
                        </a:rPr>
                        <a:t>Ever witnessed an overdose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tc>
                <a:tc>
                  <a:txBody>
                    <a:bodyPr/>
                    <a:lstStyle/>
                    <a:p>
                      <a:pPr marL="0" marR="0" lvl="0" indent="0" algn="ctr">
                        <a:lnSpc>
                          <a:spcPct val="107000"/>
                        </a:lnSpc>
                        <a:spcBef>
                          <a:spcPts val="0"/>
                        </a:spcBef>
                        <a:spcAft>
                          <a:spcPts val="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18 (69)</a:t>
                      </a:r>
                    </a:p>
                  </a:txBody>
                  <a:tcPr marL="64954" marR="64954" marT="0" marB="0"/>
                </a:tc>
                <a:tc>
                  <a:txBody>
                    <a:bodyPr/>
                    <a:lstStyle/>
                    <a:p>
                      <a:pPr marL="0" marR="0" lvl="0" indent="0" algn="ctr">
                        <a:lnSpc>
                          <a:spcPct val="107000"/>
                        </a:lnSpc>
                        <a:spcBef>
                          <a:spcPts val="0"/>
                        </a:spcBef>
                        <a:spcAft>
                          <a:spcPts val="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17 (71)</a:t>
                      </a:r>
                    </a:p>
                  </a:txBody>
                  <a:tcPr marL="64954" marR="64954" marT="0" marB="0"/>
                </a:tc>
                <a:tc>
                  <a:txBody>
                    <a:bodyPr/>
                    <a:lstStyle/>
                    <a:p>
                      <a:pPr marL="0" marR="0" lvl="0" indent="0" algn="ctr">
                        <a:lnSpc>
                          <a:spcPct val="107000"/>
                        </a:lnSpc>
                        <a:spcBef>
                          <a:spcPts val="0"/>
                        </a:spcBef>
                        <a:spcAft>
                          <a:spcPts val="0"/>
                        </a:spcAft>
                        <a:buFont typeface="Symbol" panose="05050102010706020507" pitchFamily="18" charset="2"/>
                        <a:buNone/>
                        <a:tabLst>
                          <a:tab pos="10287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35 (70)</a:t>
                      </a:r>
                    </a:p>
                  </a:txBody>
                  <a:tcPr marL="64954" marR="64954" marT="0" marB="0"/>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AA33DE5C-57ED-4AB1-AEEC-E2225014456C}"/>
              </a:ext>
            </a:extLst>
          </p:cNvPr>
          <p:cNvSpPr txBox="1"/>
          <p:nvPr/>
        </p:nvSpPr>
        <p:spPr>
          <a:xfrm>
            <a:off x="588524" y="975353"/>
            <a:ext cx="10810658" cy="584775"/>
          </a:xfrm>
          <a:prstGeom prst="rect">
            <a:avLst/>
          </a:prstGeom>
          <a:solidFill>
            <a:schemeClr val="bg1"/>
          </a:solidFill>
          <a:ln>
            <a:solidFill>
              <a:schemeClr val="tx1"/>
            </a:solidFill>
          </a:ln>
        </p:spPr>
        <p:txBody>
          <a:bodyPr wrap="square" rtlCol="0">
            <a:spAutoFit/>
          </a:bodyPr>
          <a:lstStyle/>
          <a:p>
            <a:r>
              <a:rPr lang="en-US" sz="1600" b="1" dirty="0">
                <a:ea typeface="Batang" panose="02030600000101010101" pitchFamily="18" charset="-127"/>
              </a:rPr>
              <a:t>Lifetime history of drug use was high among guests (n=44,  88%) and many (n=12, 24%) were actively using</a:t>
            </a:r>
          </a:p>
          <a:p>
            <a:r>
              <a:rPr lang="en-US" sz="1600" b="1" dirty="0">
                <a:ea typeface="Batang" panose="02030600000101010101" pitchFamily="18" charset="-127"/>
              </a:rPr>
              <a:t>drugs</a:t>
            </a:r>
          </a:p>
        </p:txBody>
      </p:sp>
      <p:sp>
        <p:nvSpPr>
          <p:cNvPr id="2" name="Right Bracket 1">
            <a:extLst>
              <a:ext uri="{FF2B5EF4-FFF2-40B4-BE49-F238E27FC236}">
                <a16:creationId xmlns:a16="http://schemas.microsoft.com/office/drawing/2014/main" id="{6C76E001-C723-4A31-BAA4-41DA141A433B}"/>
              </a:ext>
            </a:extLst>
          </p:cNvPr>
          <p:cNvSpPr/>
          <p:nvPr/>
        </p:nvSpPr>
        <p:spPr>
          <a:xfrm>
            <a:off x="9894169" y="2569578"/>
            <a:ext cx="67352" cy="126213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0259575-5F4B-4A45-A890-0BFAE7F12AF6}"/>
              </a:ext>
            </a:extLst>
          </p:cNvPr>
          <p:cNvSpPr txBox="1"/>
          <p:nvPr/>
        </p:nvSpPr>
        <p:spPr>
          <a:xfrm>
            <a:off x="10023900" y="2013578"/>
            <a:ext cx="1750059" cy="738664"/>
          </a:xfrm>
          <a:prstGeom prst="rect">
            <a:avLst/>
          </a:prstGeom>
          <a:solidFill>
            <a:schemeClr val="bg1"/>
          </a:solidFill>
          <a:ln>
            <a:solidFill>
              <a:schemeClr val="tx1"/>
            </a:solidFill>
          </a:ln>
        </p:spPr>
        <p:txBody>
          <a:bodyPr wrap="square" rtlCol="0">
            <a:spAutoFit/>
          </a:bodyPr>
          <a:lstStyle/>
          <a:p>
            <a:r>
              <a:rPr lang="en-US" sz="1400" b="1" dirty="0">
                <a:ea typeface="Batang" panose="02030600000101010101" pitchFamily="18" charset="-127"/>
              </a:rPr>
              <a:t>62% any substance use in</a:t>
            </a:r>
          </a:p>
          <a:p>
            <a:r>
              <a:rPr lang="en-US" sz="1400" b="1" dirty="0">
                <a:ea typeface="Batang" panose="02030600000101010101" pitchFamily="18" charset="-127"/>
              </a:rPr>
              <a:t>past 30 days</a:t>
            </a:r>
          </a:p>
        </p:txBody>
      </p:sp>
      <p:sp>
        <p:nvSpPr>
          <p:cNvPr id="11" name="Right Bracket 10">
            <a:extLst>
              <a:ext uri="{FF2B5EF4-FFF2-40B4-BE49-F238E27FC236}">
                <a16:creationId xmlns:a16="http://schemas.microsoft.com/office/drawing/2014/main" id="{0284687D-BCBE-4FB4-BB45-3F10AF8D9264}"/>
              </a:ext>
            </a:extLst>
          </p:cNvPr>
          <p:cNvSpPr/>
          <p:nvPr/>
        </p:nvSpPr>
        <p:spPr>
          <a:xfrm>
            <a:off x="10056662" y="2935859"/>
            <a:ext cx="102076" cy="88428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7FC7B46D-1DB9-4B3C-9A9C-099831479DDA}"/>
              </a:ext>
            </a:extLst>
          </p:cNvPr>
          <p:cNvSpPr txBox="1"/>
          <p:nvPr/>
        </p:nvSpPr>
        <p:spPr>
          <a:xfrm>
            <a:off x="10253879" y="3613006"/>
            <a:ext cx="1603335" cy="738664"/>
          </a:xfrm>
          <a:prstGeom prst="rect">
            <a:avLst/>
          </a:prstGeom>
          <a:solidFill>
            <a:schemeClr val="bg1"/>
          </a:solidFill>
          <a:ln>
            <a:solidFill>
              <a:schemeClr val="tx1"/>
            </a:solidFill>
          </a:ln>
        </p:spPr>
        <p:txBody>
          <a:bodyPr wrap="square" rtlCol="0">
            <a:spAutoFit/>
          </a:bodyPr>
          <a:lstStyle/>
          <a:p>
            <a:r>
              <a:rPr lang="en-US" sz="1400" b="1" dirty="0">
                <a:ea typeface="Batang" panose="02030600000101010101" pitchFamily="18" charset="-127"/>
              </a:rPr>
              <a:t>50% any drug use in past 30</a:t>
            </a:r>
          </a:p>
          <a:p>
            <a:r>
              <a:rPr lang="en-US" sz="1400" b="1" dirty="0">
                <a:ea typeface="Batang" panose="02030600000101010101" pitchFamily="18" charset="-127"/>
              </a:rPr>
              <a:t>days</a:t>
            </a:r>
          </a:p>
        </p:txBody>
      </p:sp>
      <p:sp>
        <p:nvSpPr>
          <p:cNvPr id="3" name="Slide Number Placeholder 2">
            <a:extLst>
              <a:ext uri="{FF2B5EF4-FFF2-40B4-BE49-F238E27FC236}">
                <a16:creationId xmlns:a16="http://schemas.microsoft.com/office/drawing/2014/main" id="{08215E4B-37A0-499D-BB14-9971C4D07431}"/>
              </a:ext>
            </a:extLst>
          </p:cNvPr>
          <p:cNvSpPr>
            <a:spLocks noGrp="1"/>
          </p:cNvSpPr>
          <p:nvPr>
            <p:ph type="sldNum" sz="quarter" idx="12"/>
          </p:nvPr>
        </p:nvSpPr>
        <p:spPr/>
        <p:txBody>
          <a:bodyPr/>
          <a:lstStyle/>
          <a:p>
            <a:fld id="{A8A97E6F-74C1-4DC6-9965-7035BE63C163}" type="slidenum">
              <a:rPr lang="en-US" smtClean="0"/>
              <a:t>29</a:t>
            </a:fld>
            <a:endParaRPr lang="en-US"/>
          </a:p>
        </p:txBody>
      </p:sp>
    </p:spTree>
    <p:extLst>
      <p:ext uri="{BB962C8B-B14F-4D97-AF65-F5344CB8AC3E}">
        <p14:creationId xmlns:p14="http://schemas.microsoft.com/office/powerpoint/2010/main" val="87102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D41605B-E57B-4251-82A8-4DF7BB90093F}" type="slidenum">
              <a:rPr lang="en-US" smtClean="0"/>
              <a:pPr/>
              <a:t>3</a:t>
            </a:fld>
            <a:r>
              <a:rPr lang="en-US"/>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330431" cy="6341167"/>
          </a:xfrm>
          <a:prstGeom prst="rect">
            <a:avLst/>
          </a:prstGeom>
        </p:spPr>
      </p:pic>
      <p:sp>
        <p:nvSpPr>
          <p:cNvPr id="4" name="TextBox 3"/>
          <p:cNvSpPr txBox="1"/>
          <p:nvPr/>
        </p:nvSpPr>
        <p:spPr>
          <a:xfrm>
            <a:off x="232984" y="1158849"/>
            <a:ext cx="9422963" cy="830997"/>
          </a:xfrm>
          <a:prstGeom prst="rect">
            <a:avLst/>
          </a:prstGeom>
          <a:solidFill>
            <a:schemeClr val="tx1">
              <a:lumMod val="85000"/>
              <a:lumOff val="15000"/>
            </a:schemeClr>
          </a:solidFill>
        </p:spPr>
        <p:txBody>
          <a:bodyPr wrap="square" rtlCol="0">
            <a:spAutoFit/>
          </a:bodyPr>
          <a:lstStyle/>
          <a:p>
            <a:r>
              <a:rPr lang="en-US" sz="2400" b="1" dirty="0">
                <a:solidFill>
                  <a:schemeClr val="bg1"/>
                </a:solidFill>
              </a:rPr>
              <a:t>Goal: Provide safe recuperation space and clinical support for COVID-infected people who are experiencing homelessness</a:t>
            </a:r>
          </a:p>
        </p:txBody>
      </p:sp>
    </p:spTree>
    <p:extLst>
      <p:ext uri="{BB962C8B-B14F-4D97-AF65-F5344CB8AC3E}">
        <p14:creationId xmlns:p14="http://schemas.microsoft.com/office/powerpoint/2010/main" val="76969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7C9E-6492-4535-8E31-7A4014BB6D6B}"/>
              </a:ext>
            </a:extLst>
          </p:cNvPr>
          <p:cNvSpPr>
            <a:spLocks noGrp="1"/>
          </p:cNvSpPr>
          <p:nvPr>
            <p:ph type="title"/>
          </p:nvPr>
        </p:nvSpPr>
        <p:spPr>
          <a:xfrm>
            <a:off x="2142359" y="340689"/>
            <a:ext cx="7729728" cy="804530"/>
          </a:xfrm>
        </p:spPr>
        <p:txBody>
          <a:bodyPr/>
          <a:lstStyle/>
          <a:p>
            <a:r>
              <a:rPr lang="en-US" dirty="0"/>
              <a:t>Hotels: Places of healing</a:t>
            </a:r>
          </a:p>
        </p:txBody>
      </p:sp>
      <p:sp>
        <p:nvSpPr>
          <p:cNvPr id="3" name="Content Placeholder 2">
            <a:extLst>
              <a:ext uri="{FF2B5EF4-FFF2-40B4-BE49-F238E27FC236}">
                <a16:creationId xmlns:a16="http://schemas.microsoft.com/office/drawing/2014/main" id="{D1BC5FCB-C7F6-4739-9EB2-4F8C16A52611}"/>
              </a:ext>
            </a:extLst>
          </p:cNvPr>
          <p:cNvSpPr>
            <a:spLocks noGrp="1"/>
          </p:cNvSpPr>
          <p:nvPr>
            <p:ph idx="1"/>
          </p:nvPr>
        </p:nvSpPr>
        <p:spPr>
          <a:xfrm>
            <a:off x="672158" y="1337666"/>
            <a:ext cx="11519842" cy="1291687"/>
          </a:xfrm>
        </p:spPr>
        <p:txBody>
          <a:bodyPr>
            <a:normAutofit/>
          </a:bodyPr>
          <a:lstStyle/>
          <a:p>
            <a:r>
              <a:rPr lang="en-US" dirty="0">
                <a:solidFill>
                  <a:schemeClr val="tx1"/>
                </a:solidFill>
              </a:rPr>
              <a:t>Stay at hotels provided a window of opportunity to address social determinants of health</a:t>
            </a:r>
          </a:p>
          <a:p>
            <a:r>
              <a:rPr lang="en-US" dirty="0">
                <a:solidFill>
                  <a:schemeClr val="tx1"/>
                </a:solidFill>
              </a:rPr>
              <a:t>Guests had their basic and medical needs met </a:t>
            </a:r>
          </a:p>
          <a:p>
            <a:r>
              <a:rPr lang="en-US" dirty="0">
                <a:solidFill>
                  <a:schemeClr val="tx1"/>
                </a:solidFill>
              </a:rPr>
              <a:t>Guests had a place to sleep, heal, and truly recover, mind, body, and spirit</a:t>
            </a:r>
          </a:p>
        </p:txBody>
      </p:sp>
      <p:sp>
        <p:nvSpPr>
          <p:cNvPr id="4" name="Rectangle 3">
            <a:extLst>
              <a:ext uri="{FF2B5EF4-FFF2-40B4-BE49-F238E27FC236}">
                <a16:creationId xmlns:a16="http://schemas.microsoft.com/office/drawing/2014/main" id="{680019F0-B39F-6D48-A72B-4D42161A2D74}"/>
              </a:ext>
            </a:extLst>
          </p:cNvPr>
          <p:cNvSpPr/>
          <p:nvPr/>
        </p:nvSpPr>
        <p:spPr>
          <a:xfrm>
            <a:off x="336078" y="2663366"/>
            <a:ext cx="11519842" cy="1477328"/>
          </a:xfrm>
          <a:prstGeom prst="rect">
            <a:avLst/>
          </a:prstGeom>
          <a:solidFill>
            <a:schemeClr val="accent3">
              <a:lumMod val="40000"/>
              <a:lumOff val="60000"/>
            </a:schemeClr>
          </a:solidFill>
        </p:spPr>
        <p:txBody>
          <a:bodyPr wrap="square">
            <a:spAutoFit/>
          </a:bodyPr>
          <a:lstStyle/>
          <a:p>
            <a:r>
              <a:rPr lang="en-US" b="1" dirty="0"/>
              <a:t>FEMALE: </a:t>
            </a:r>
            <a:r>
              <a:rPr lang="en-US" i="1" dirty="0"/>
              <a:t>I</a:t>
            </a:r>
            <a:r>
              <a:rPr lang="en-US" b="1" dirty="0"/>
              <a:t> </a:t>
            </a:r>
            <a:r>
              <a:rPr lang="en-US" i="1" dirty="0"/>
              <a:t>think this here situation is a excellent idea and they should come up with more locations like this. .. I feel good that </a:t>
            </a:r>
            <a:r>
              <a:rPr lang="en-US" b="1" i="1" dirty="0"/>
              <a:t>I'm in a safe place</a:t>
            </a:r>
            <a:r>
              <a:rPr lang="en-US" i="1" dirty="0"/>
              <a:t>.... I feel good that </a:t>
            </a:r>
            <a:r>
              <a:rPr lang="en-US" b="1" i="1" dirty="0"/>
              <a:t>I'm getting medical treatment</a:t>
            </a:r>
            <a:r>
              <a:rPr lang="en-US" i="1" dirty="0"/>
              <a:t>. And if I felt sick I feel good that you would, you know, take care of me or do the proper examination and you know send me to where I need proper treatment if I had any problems that exacerbate ..</a:t>
            </a:r>
            <a:r>
              <a:rPr lang="en-US" b="1" i="1" dirty="0"/>
              <a:t>So I feel good about this place all the way around</a:t>
            </a:r>
            <a:r>
              <a:rPr lang="en-US" i="1" dirty="0"/>
              <a:t>.  </a:t>
            </a:r>
            <a:r>
              <a:rPr lang="en-US" b="1" i="1" dirty="0"/>
              <a:t>I think it's a great idea</a:t>
            </a:r>
            <a:r>
              <a:rPr lang="en-US" i="1" dirty="0"/>
              <a:t>, this set-up and what you've got here. </a:t>
            </a:r>
            <a:r>
              <a:rPr lang="en-US" b="1" dirty="0"/>
              <a:t>– Everett I/R</a:t>
            </a:r>
          </a:p>
        </p:txBody>
      </p:sp>
      <p:sp>
        <p:nvSpPr>
          <p:cNvPr id="5" name="Rectangle 4">
            <a:extLst>
              <a:ext uri="{FF2B5EF4-FFF2-40B4-BE49-F238E27FC236}">
                <a16:creationId xmlns:a16="http://schemas.microsoft.com/office/drawing/2014/main" id="{F1CC3052-8C6C-CA4C-A031-CA087F2FE7D0}"/>
              </a:ext>
            </a:extLst>
          </p:cNvPr>
          <p:cNvSpPr/>
          <p:nvPr/>
        </p:nvSpPr>
        <p:spPr>
          <a:xfrm>
            <a:off x="336078" y="4295456"/>
            <a:ext cx="11519842" cy="1754326"/>
          </a:xfrm>
          <a:prstGeom prst="rect">
            <a:avLst/>
          </a:prstGeom>
          <a:solidFill>
            <a:schemeClr val="accent2">
              <a:lumMod val="60000"/>
              <a:lumOff val="40000"/>
            </a:schemeClr>
          </a:solidFill>
        </p:spPr>
        <p:txBody>
          <a:bodyPr wrap="square">
            <a:spAutoFit/>
          </a:bodyPr>
          <a:lstStyle/>
          <a:p>
            <a:r>
              <a:rPr lang="en-US" b="1" dirty="0"/>
              <a:t>MALE: </a:t>
            </a:r>
            <a:r>
              <a:rPr lang="en-US" i="1" dirty="0"/>
              <a:t>Well there’s the </a:t>
            </a:r>
            <a:r>
              <a:rPr lang="en-US" b="1" i="1" dirty="0"/>
              <a:t>notion of the teamwork that the staff has for you </a:t>
            </a:r>
            <a:r>
              <a:rPr lang="en-US" i="1" dirty="0"/>
              <a:t>and the fact that </a:t>
            </a:r>
            <a:r>
              <a:rPr lang="en-US" b="1" i="1" dirty="0"/>
              <a:t>if I need something </a:t>
            </a:r>
            <a:r>
              <a:rPr lang="en-US" i="1" dirty="0"/>
              <a:t>from the outside, they’ll </a:t>
            </a:r>
            <a:r>
              <a:rPr lang="en-US" b="1" i="1" dirty="0"/>
              <a:t>go out and buy it for me</a:t>
            </a:r>
            <a:r>
              <a:rPr lang="en-US" i="1" dirty="0"/>
              <a:t>.  You know, everybody’s respectful and, you know, and </a:t>
            </a:r>
            <a:r>
              <a:rPr lang="en-US" b="1" i="1" dirty="0"/>
              <a:t>I have dignity about myself</a:t>
            </a:r>
            <a:r>
              <a:rPr lang="en-US" i="1" dirty="0"/>
              <a:t>. ..I stay to myself.  I just want to stay cool in this room.  As long as I’m healthy and I have a lot of fruit and vegetables to eat.  And </a:t>
            </a:r>
            <a:r>
              <a:rPr lang="en-US" b="1" i="1" dirty="0"/>
              <a:t>so I’m enjoying every second that I can be here</a:t>
            </a:r>
            <a:r>
              <a:rPr lang="en-US" i="1" dirty="0"/>
              <a:t>….because I have to make the best of it, you know.  So yeah it’s what </a:t>
            </a:r>
            <a:r>
              <a:rPr lang="en-US" b="1" i="1" dirty="0"/>
              <a:t>I can’t pinpoint it, but it’s a combination of everything</a:t>
            </a:r>
            <a:r>
              <a:rPr lang="en-US" i="1" dirty="0"/>
              <a:t>. </a:t>
            </a:r>
            <a:r>
              <a:rPr lang="en-US" b="1" i="1" dirty="0"/>
              <a:t>On a hot day, the air conditioner.  </a:t>
            </a:r>
            <a:r>
              <a:rPr lang="en-US" i="1" dirty="0"/>
              <a:t>On a bored day, the TV</a:t>
            </a:r>
            <a:r>
              <a:rPr lang="en-US" dirty="0"/>
              <a:t>. </a:t>
            </a:r>
            <a:r>
              <a:rPr lang="en-US" b="1" dirty="0"/>
              <a:t> – Northampton I/R</a:t>
            </a:r>
          </a:p>
        </p:txBody>
      </p:sp>
      <p:sp>
        <p:nvSpPr>
          <p:cNvPr id="6" name="Slide Number Placeholder 5">
            <a:extLst>
              <a:ext uri="{FF2B5EF4-FFF2-40B4-BE49-F238E27FC236}">
                <a16:creationId xmlns:a16="http://schemas.microsoft.com/office/drawing/2014/main" id="{D0315403-80FF-4901-9F63-3C7F31FF1F9E}"/>
              </a:ext>
            </a:extLst>
          </p:cNvPr>
          <p:cNvSpPr>
            <a:spLocks noGrp="1"/>
          </p:cNvSpPr>
          <p:nvPr>
            <p:ph type="sldNum" sz="quarter" idx="12"/>
          </p:nvPr>
        </p:nvSpPr>
        <p:spPr/>
        <p:txBody>
          <a:bodyPr/>
          <a:lstStyle/>
          <a:p>
            <a:fld id="{A8A97E6F-74C1-4DC6-9965-7035BE63C163}" type="slidenum">
              <a:rPr lang="en-US" smtClean="0"/>
              <a:t>30</a:t>
            </a:fld>
            <a:endParaRPr lang="en-US"/>
          </a:p>
        </p:txBody>
      </p:sp>
    </p:spTree>
    <p:extLst>
      <p:ext uri="{BB962C8B-B14F-4D97-AF65-F5344CB8AC3E}">
        <p14:creationId xmlns:p14="http://schemas.microsoft.com/office/powerpoint/2010/main" val="2814488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7C9E-6492-4535-8E31-7A4014BB6D6B}"/>
              </a:ext>
            </a:extLst>
          </p:cNvPr>
          <p:cNvSpPr>
            <a:spLocks noGrp="1"/>
          </p:cNvSpPr>
          <p:nvPr>
            <p:ph type="title"/>
          </p:nvPr>
        </p:nvSpPr>
        <p:spPr>
          <a:xfrm>
            <a:off x="2231136" y="233058"/>
            <a:ext cx="7729728" cy="765051"/>
          </a:xfrm>
        </p:spPr>
        <p:txBody>
          <a:bodyPr/>
          <a:lstStyle/>
          <a:p>
            <a:r>
              <a:rPr lang="en-US" dirty="0"/>
              <a:t>Behavioral health considerations</a:t>
            </a:r>
          </a:p>
        </p:txBody>
      </p:sp>
      <p:sp>
        <p:nvSpPr>
          <p:cNvPr id="3" name="Content Placeholder 2">
            <a:extLst>
              <a:ext uri="{FF2B5EF4-FFF2-40B4-BE49-F238E27FC236}">
                <a16:creationId xmlns:a16="http://schemas.microsoft.com/office/drawing/2014/main" id="{D1BC5FCB-C7F6-4739-9EB2-4F8C16A52611}"/>
              </a:ext>
            </a:extLst>
          </p:cNvPr>
          <p:cNvSpPr>
            <a:spLocks noGrp="1"/>
          </p:cNvSpPr>
          <p:nvPr>
            <p:ph idx="1"/>
          </p:nvPr>
        </p:nvSpPr>
        <p:spPr>
          <a:xfrm>
            <a:off x="418670" y="1178696"/>
            <a:ext cx="11354660" cy="2017782"/>
          </a:xfrm>
          <a:ln>
            <a:solidFill>
              <a:schemeClr val="tx1"/>
            </a:solidFill>
          </a:ln>
        </p:spPr>
        <p:txBody>
          <a:bodyPr>
            <a:normAutofit/>
          </a:bodyPr>
          <a:lstStyle/>
          <a:p>
            <a:pPr marL="228600" lvl="1"/>
            <a:r>
              <a:rPr lang="en-US" sz="1800" dirty="0">
                <a:solidFill>
                  <a:schemeClr val="tx1"/>
                </a:solidFill>
              </a:rPr>
              <a:t>Several participants struggling with their mental health during COVID,  and particularly once infected</a:t>
            </a:r>
          </a:p>
          <a:p>
            <a:pPr marL="457200" lvl="2"/>
            <a:r>
              <a:rPr lang="en-US" sz="1800" dirty="0">
                <a:solidFill>
                  <a:schemeClr val="tx1"/>
                </a:solidFill>
              </a:rPr>
              <a:t>Participants at state sites reported leaning on nursing staff for emotional support</a:t>
            </a:r>
          </a:p>
          <a:p>
            <a:pPr marL="228600" lvl="1"/>
            <a:r>
              <a:rPr lang="en-US" sz="1800" dirty="0">
                <a:solidFill>
                  <a:schemeClr val="tx1"/>
                </a:solidFill>
              </a:rPr>
              <a:t>Some participants utilized telehealth services (for both chronic and situational poor mental health) that staff facilitated access to</a:t>
            </a:r>
          </a:p>
          <a:p>
            <a:pPr marL="228600" lvl="1"/>
            <a:r>
              <a:rPr lang="en-US" sz="1800" dirty="0">
                <a:solidFill>
                  <a:schemeClr val="tx1"/>
                </a:solidFill>
              </a:rPr>
              <a:t>Participants on MOUD largely reported being able to access their medications while at the hotels</a:t>
            </a:r>
          </a:p>
          <a:p>
            <a:pPr marL="0" indent="0">
              <a:buNone/>
            </a:pPr>
            <a:endParaRPr lang="en-US" dirty="0"/>
          </a:p>
        </p:txBody>
      </p:sp>
      <p:sp>
        <p:nvSpPr>
          <p:cNvPr id="4" name="Rectangle 3">
            <a:extLst>
              <a:ext uri="{FF2B5EF4-FFF2-40B4-BE49-F238E27FC236}">
                <a16:creationId xmlns:a16="http://schemas.microsoft.com/office/drawing/2014/main" id="{25A4AF6D-8DDE-7E46-90C7-ADBAC3C4E36A}"/>
              </a:ext>
            </a:extLst>
          </p:cNvPr>
          <p:cNvSpPr/>
          <p:nvPr/>
        </p:nvSpPr>
        <p:spPr>
          <a:xfrm>
            <a:off x="173033" y="3352919"/>
            <a:ext cx="11749677" cy="1754326"/>
          </a:xfrm>
          <a:prstGeom prst="rect">
            <a:avLst/>
          </a:prstGeom>
          <a:solidFill>
            <a:schemeClr val="accent3">
              <a:lumMod val="60000"/>
              <a:lumOff val="40000"/>
            </a:schemeClr>
          </a:solidFill>
        </p:spPr>
        <p:txBody>
          <a:bodyPr wrap="square">
            <a:spAutoFit/>
          </a:bodyPr>
          <a:lstStyle/>
          <a:p>
            <a:r>
              <a:rPr lang="en-US" b="1" dirty="0"/>
              <a:t>FEMALE: </a:t>
            </a:r>
            <a:r>
              <a:rPr lang="en-US" i="1" dirty="0"/>
              <a:t>Just knowing that it was there and somebody was there...  Like the nurses are always there … people need mental health because even though your body might be normalizing,. It's like you've got this mental struggle</a:t>
            </a:r>
            <a:r>
              <a:rPr lang="en-US" b="1" i="1" dirty="0"/>
              <a:t>.  It's like you've got this mental battle you're going through, and it's critical at this point that you get the good mental health. </a:t>
            </a:r>
            <a:r>
              <a:rPr lang="en-US" i="1" dirty="0"/>
              <a:t> Somebody to even just talk to.  You know, you're in this quarantine and you're fighting this thing on your own.  Wouldn't you just love to have somebody to talk to that could really be compassionate and</a:t>
            </a:r>
          </a:p>
          <a:p>
            <a:r>
              <a:rPr lang="en-US" i="1" dirty="0"/>
              <a:t>understanding</a:t>
            </a:r>
            <a:r>
              <a:rPr lang="en-US" dirty="0"/>
              <a:t>? </a:t>
            </a:r>
            <a:r>
              <a:rPr lang="en-US" b="1" dirty="0"/>
              <a:t>– Northampton I/R</a:t>
            </a:r>
          </a:p>
        </p:txBody>
      </p:sp>
      <p:sp>
        <p:nvSpPr>
          <p:cNvPr id="6" name="Rectangle 5">
            <a:extLst>
              <a:ext uri="{FF2B5EF4-FFF2-40B4-BE49-F238E27FC236}">
                <a16:creationId xmlns:a16="http://schemas.microsoft.com/office/drawing/2014/main" id="{1DE0D6A1-7A3A-C64B-975B-67BC8E6F49CC}"/>
              </a:ext>
            </a:extLst>
          </p:cNvPr>
          <p:cNvSpPr/>
          <p:nvPr/>
        </p:nvSpPr>
        <p:spPr>
          <a:xfrm>
            <a:off x="173032" y="5237001"/>
            <a:ext cx="11749677" cy="923330"/>
          </a:xfrm>
          <a:prstGeom prst="rect">
            <a:avLst/>
          </a:prstGeom>
          <a:solidFill>
            <a:schemeClr val="accent3">
              <a:lumMod val="60000"/>
              <a:lumOff val="40000"/>
            </a:schemeClr>
          </a:solidFill>
        </p:spPr>
        <p:txBody>
          <a:bodyPr wrap="square">
            <a:spAutoFit/>
          </a:bodyPr>
          <a:lstStyle/>
          <a:p>
            <a:r>
              <a:rPr lang="en-US" b="1" dirty="0"/>
              <a:t>FEMALE: </a:t>
            </a:r>
            <a:r>
              <a:rPr lang="en-US" i="1" dirty="0"/>
              <a:t>They told me on the </a:t>
            </a:r>
            <a:r>
              <a:rPr lang="en-US" i="1" dirty="0" err="1"/>
              <a:t>phone..that</a:t>
            </a:r>
            <a:r>
              <a:rPr lang="en-US" i="1" dirty="0"/>
              <a:t> the </a:t>
            </a:r>
            <a:r>
              <a:rPr lang="en-US" b="1" i="1" dirty="0"/>
              <a:t>Suboxone was [available] if that was something that I wanted</a:t>
            </a:r>
            <a:r>
              <a:rPr lang="en-US" i="1" dirty="0"/>
              <a:t>.  That they had a nurse practitioner on-site.  That I would have no worries in that area if needed it or wanted or</a:t>
            </a:r>
          </a:p>
          <a:p>
            <a:r>
              <a:rPr lang="en-US" i="1" dirty="0"/>
              <a:t>desired</a:t>
            </a:r>
            <a:r>
              <a:rPr lang="en-US" dirty="0"/>
              <a:t>.  </a:t>
            </a:r>
            <a:r>
              <a:rPr lang="en-US" b="1" dirty="0"/>
              <a:t>- Everett I/R</a:t>
            </a:r>
          </a:p>
        </p:txBody>
      </p:sp>
      <p:sp>
        <p:nvSpPr>
          <p:cNvPr id="5" name="Slide Number Placeholder 4">
            <a:extLst>
              <a:ext uri="{FF2B5EF4-FFF2-40B4-BE49-F238E27FC236}">
                <a16:creationId xmlns:a16="http://schemas.microsoft.com/office/drawing/2014/main" id="{3EABCFBF-F310-41A8-AA33-FD0F4862B3A6}"/>
              </a:ext>
            </a:extLst>
          </p:cNvPr>
          <p:cNvSpPr>
            <a:spLocks noGrp="1"/>
          </p:cNvSpPr>
          <p:nvPr>
            <p:ph type="sldNum" sz="quarter" idx="12"/>
          </p:nvPr>
        </p:nvSpPr>
        <p:spPr/>
        <p:txBody>
          <a:bodyPr/>
          <a:lstStyle/>
          <a:p>
            <a:fld id="{A8A97E6F-74C1-4DC6-9965-7035BE63C163}" type="slidenum">
              <a:rPr lang="en-US" smtClean="0"/>
              <a:t>31</a:t>
            </a:fld>
            <a:endParaRPr lang="en-US"/>
          </a:p>
        </p:txBody>
      </p:sp>
    </p:spTree>
    <p:extLst>
      <p:ext uri="{BB962C8B-B14F-4D97-AF65-F5344CB8AC3E}">
        <p14:creationId xmlns:p14="http://schemas.microsoft.com/office/powerpoint/2010/main" val="3300456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84F09-3013-4B82-BA92-A250035BBF77}"/>
              </a:ext>
            </a:extLst>
          </p:cNvPr>
          <p:cNvSpPr>
            <a:spLocks noGrp="1"/>
          </p:cNvSpPr>
          <p:nvPr>
            <p:ph idx="1"/>
          </p:nvPr>
        </p:nvSpPr>
        <p:spPr>
          <a:xfrm>
            <a:off x="1174010" y="1712725"/>
            <a:ext cx="9843980" cy="3101983"/>
          </a:xfrm>
        </p:spPr>
        <p:txBody>
          <a:bodyPr>
            <a:normAutofit/>
          </a:bodyPr>
          <a:lstStyle/>
          <a:p>
            <a:r>
              <a:rPr lang="en-US" sz="2400" dirty="0"/>
              <a:t>Hospital and other institutional awareness of I/R site availability and experiences to improve referrals</a:t>
            </a:r>
          </a:p>
          <a:p>
            <a:r>
              <a:rPr lang="en-US" sz="2400" dirty="0"/>
              <a:t>Methadone provision at I/R sites</a:t>
            </a:r>
          </a:p>
          <a:p>
            <a:r>
              <a:rPr lang="en-US" sz="2400" dirty="0"/>
              <a:t>Transportation to I/R sites</a:t>
            </a:r>
          </a:p>
          <a:p>
            <a:r>
              <a:rPr lang="en-US" sz="2400" dirty="0"/>
              <a:t>Stigma from non-medical staff</a:t>
            </a:r>
          </a:p>
          <a:p>
            <a:r>
              <a:rPr lang="en-US" sz="2400" dirty="0"/>
              <a:t>Ongoing housing challenges</a:t>
            </a:r>
          </a:p>
        </p:txBody>
      </p:sp>
      <p:sp>
        <p:nvSpPr>
          <p:cNvPr id="4" name="Title 1">
            <a:extLst>
              <a:ext uri="{FF2B5EF4-FFF2-40B4-BE49-F238E27FC236}">
                <a16:creationId xmlns:a16="http://schemas.microsoft.com/office/drawing/2014/main" id="{8BA4DE8B-E201-4E0F-886F-0E758A34E5B6}"/>
              </a:ext>
            </a:extLst>
          </p:cNvPr>
          <p:cNvSpPr txBox="1">
            <a:spLocks/>
          </p:cNvSpPr>
          <p:nvPr/>
        </p:nvSpPr>
        <p:spPr bwMode="black">
          <a:xfrm>
            <a:off x="2260951" y="299700"/>
            <a:ext cx="7729728" cy="810009"/>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Challenges at sites</a:t>
            </a:r>
          </a:p>
        </p:txBody>
      </p:sp>
      <p:pic>
        <p:nvPicPr>
          <p:cNvPr id="6" name="Graphic 5" descr="Taxi with solid fill">
            <a:extLst>
              <a:ext uri="{FF2B5EF4-FFF2-40B4-BE49-F238E27FC236}">
                <a16:creationId xmlns:a16="http://schemas.microsoft.com/office/drawing/2014/main" id="{D2A670B8-6A91-4F72-8BAF-0A0C365B8E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6522" y="5024413"/>
            <a:ext cx="1318587" cy="1318587"/>
          </a:xfrm>
          <a:prstGeom prst="rect">
            <a:avLst/>
          </a:prstGeom>
        </p:spPr>
      </p:pic>
      <p:pic>
        <p:nvPicPr>
          <p:cNvPr id="8" name="Graphic 7" descr="Homeopathy with solid fill">
            <a:extLst>
              <a:ext uri="{FF2B5EF4-FFF2-40B4-BE49-F238E27FC236}">
                <a16:creationId xmlns:a16="http://schemas.microsoft.com/office/drawing/2014/main" id="{E2D057D8-48DF-4F22-9559-569C51DA30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3497" y="5014474"/>
            <a:ext cx="1318587" cy="1318587"/>
          </a:xfrm>
          <a:prstGeom prst="rect">
            <a:avLst/>
          </a:prstGeom>
        </p:spPr>
      </p:pic>
      <p:pic>
        <p:nvPicPr>
          <p:cNvPr id="12" name="Graphic 11" descr="Hospital with solid fill">
            <a:extLst>
              <a:ext uri="{FF2B5EF4-FFF2-40B4-BE49-F238E27FC236}">
                <a16:creationId xmlns:a16="http://schemas.microsoft.com/office/drawing/2014/main" id="{4181A650-C266-4F36-B19A-73E3706448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0471" y="5014474"/>
            <a:ext cx="1318587" cy="1318587"/>
          </a:xfrm>
          <a:prstGeom prst="rect">
            <a:avLst/>
          </a:prstGeom>
        </p:spPr>
      </p:pic>
      <p:pic>
        <p:nvPicPr>
          <p:cNvPr id="14" name="Graphic 13" descr="Cycle with people with solid fill">
            <a:extLst>
              <a:ext uri="{FF2B5EF4-FFF2-40B4-BE49-F238E27FC236}">
                <a16:creationId xmlns:a16="http://schemas.microsoft.com/office/drawing/2014/main" id="{3D91C7A4-4BBB-4F7B-8FA2-7C044888C8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28456" y="5014474"/>
            <a:ext cx="1318587" cy="1318587"/>
          </a:xfrm>
          <a:prstGeom prst="rect">
            <a:avLst/>
          </a:prstGeom>
        </p:spPr>
      </p:pic>
      <p:pic>
        <p:nvPicPr>
          <p:cNvPr id="16" name="Graphic 15" descr="Home1 with solid fill">
            <a:extLst>
              <a:ext uri="{FF2B5EF4-FFF2-40B4-BE49-F238E27FC236}">
                <a16:creationId xmlns:a16="http://schemas.microsoft.com/office/drawing/2014/main" id="{C6C267AF-4DED-480A-B448-8A9606E010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90390" y="5123801"/>
            <a:ext cx="1119809" cy="1119809"/>
          </a:xfrm>
          <a:prstGeom prst="rect">
            <a:avLst/>
          </a:prstGeom>
        </p:spPr>
      </p:pic>
      <p:sp>
        <p:nvSpPr>
          <p:cNvPr id="2" name="Slide Number Placeholder 1">
            <a:extLst>
              <a:ext uri="{FF2B5EF4-FFF2-40B4-BE49-F238E27FC236}">
                <a16:creationId xmlns:a16="http://schemas.microsoft.com/office/drawing/2014/main" id="{4D6A87E2-233A-41BB-9D38-EF011EF066D2}"/>
              </a:ext>
            </a:extLst>
          </p:cNvPr>
          <p:cNvSpPr>
            <a:spLocks noGrp="1"/>
          </p:cNvSpPr>
          <p:nvPr>
            <p:ph type="sldNum" sz="quarter" idx="12"/>
          </p:nvPr>
        </p:nvSpPr>
        <p:spPr/>
        <p:txBody>
          <a:bodyPr/>
          <a:lstStyle/>
          <a:p>
            <a:fld id="{A8A97E6F-74C1-4DC6-9965-7035BE63C163}" type="slidenum">
              <a:rPr lang="en-US" smtClean="0"/>
              <a:t>32</a:t>
            </a:fld>
            <a:endParaRPr lang="en-US"/>
          </a:p>
        </p:txBody>
      </p:sp>
    </p:spTree>
    <p:extLst>
      <p:ext uri="{BB962C8B-B14F-4D97-AF65-F5344CB8AC3E}">
        <p14:creationId xmlns:p14="http://schemas.microsoft.com/office/powerpoint/2010/main" val="1845615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9A4A85-2E11-4D12-9E0E-2061EFD6DA52}"/>
              </a:ext>
            </a:extLst>
          </p:cNvPr>
          <p:cNvSpPr>
            <a:spLocks noGrp="1"/>
          </p:cNvSpPr>
          <p:nvPr>
            <p:ph type="title"/>
          </p:nvPr>
        </p:nvSpPr>
        <p:spPr>
          <a:xfrm>
            <a:off x="2231136" y="165482"/>
            <a:ext cx="7729728" cy="615753"/>
          </a:xfrm>
        </p:spPr>
        <p:txBody>
          <a:bodyPr>
            <a:normAutofit fontScale="90000"/>
          </a:bodyPr>
          <a:lstStyle/>
          <a:p>
            <a:r>
              <a:rPr lang="en-US" b="1" dirty="0">
                <a:solidFill>
                  <a:schemeClr val="tx1"/>
                </a:solidFill>
              </a:rPr>
              <a:t>Key findings</a:t>
            </a:r>
          </a:p>
        </p:txBody>
      </p:sp>
      <p:sp>
        <p:nvSpPr>
          <p:cNvPr id="7" name="Content Placeholder 6">
            <a:extLst>
              <a:ext uri="{FF2B5EF4-FFF2-40B4-BE49-F238E27FC236}">
                <a16:creationId xmlns:a16="http://schemas.microsoft.com/office/drawing/2014/main" id="{9C24BF35-2947-4910-BD97-EA400C83B261}"/>
              </a:ext>
            </a:extLst>
          </p:cNvPr>
          <p:cNvSpPr>
            <a:spLocks noGrp="1"/>
          </p:cNvSpPr>
          <p:nvPr>
            <p:ph idx="1"/>
          </p:nvPr>
        </p:nvSpPr>
        <p:spPr>
          <a:xfrm>
            <a:off x="190233" y="863910"/>
            <a:ext cx="11875803" cy="3841062"/>
          </a:xfrm>
        </p:spPr>
        <p:txBody>
          <a:bodyPr>
            <a:noAutofit/>
          </a:bodyPr>
          <a:lstStyle/>
          <a:p>
            <a:r>
              <a:rPr lang="en-US" dirty="0">
                <a:solidFill>
                  <a:schemeClr val="tx1"/>
                </a:solidFill>
              </a:rPr>
              <a:t>Guests appreciated the time, space, and care to recover, some noted that they felt like they doing their part to help others</a:t>
            </a:r>
          </a:p>
          <a:p>
            <a:r>
              <a:rPr lang="en-US" dirty="0">
                <a:solidFill>
                  <a:schemeClr val="tx1"/>
                </a:solidFill>
              </a:rPr>
              <a:t>Current alcohol/drug use are common among guests; harm reduction, treatment and behavioral health supports need to be part of I/R state sites </a:t>
            </a:r>
            <a:r>
              <a:rPr lang="en-US" i="1" dirty="0">
                <a:solidFill>
                  <a:schemeClr val="tx1"/>
                </a:solidFill>
              </a:rPr>
              <a:t>and </a:t>
            </a:r>
            <a:r>
              <a:rPr lang="en-US" dirty="0">
                <a:solidFill>
                  <a:schemeClr val="tx1"/>
                </a:solidFill>
              </a:rPr>
              <a:t>municipal locations</a:t>
            </a:r>
          </a:p>
          <a:p>
            <a:r>
              <a:rPr lang="en-US" dirty="0">
                <a:solidFill>
                  <a:schemeClr val="tx1"/>
                </a:solidFill>
              </a:rPr>
              <a:t>Overall, state I/R sites better balanced the medical and other behavioral health and social service needs of guests</a:t>
            </a:r>
          </a:p>
          <a:p>
            <a:pPr lvl="1">
              <a:spcBef>
                <a:spcPts val="0"/>
              </a:spcBef>
            </a:pPr>
            <a:r>
              <a:rPr lang="en-US" sz="1800" dirty="0">
                <a:solidFill>
                  <a:schemeClr val="tx1"/>
                </a:solidFill>
              </a:rPr>
              <a:t>High degree of awareness among people using drugs without disrupting those who are not using drugs</a:t>
            </a:r>
          </a:p>
          <a:p>
            <a:pPr lvl="1">
              <a:spcBef>
                <a:spcPts val="0"/>
              </a:spcBef>
            </a:pPr>
            <a:r>
              <a:rPr lang="en-US" sz="1800" dirty="0">
                <a:solidFill>
                  <a:schemeClr val="tx1"/>
                </a:solidFill>
              </a:rPr>
              <a:t>Succeeded in connecting people to housing, benefits (SSDI, SNAP, MassHealth) during their stay</a:t>
            </a:r>
          </a:p>
          <a:p>
            <a:pPr lvl="1">
              <a:spcBef>
                <a:spcPts val="0"/>
              </a:spcBef>
            </a:pPr>
            <a:r>
              <a:rPr lang="en-US" sz="1800" dirty="0">
                <a:solidFill>
                  <a:schemeClr val="tx1"/>
                </a:solidFill>
              </a:rPr>
              <a:t>Maintaining MOUD (high telehealth use), continuing previous medical treatment; few started on new medication, care</a:t>
            </a:r>
          </a:p>
          <a:p>
            <a:pPr lvl="1">
              <a:spcBef>
                <a:spcPts val="0"/>
              </a:spcBef>
            </a:pPr>
            <a:r>
              <a:rPr lang="en-US" sz="1800" dirty="0">
                <a:solidFill>
                  <a:schemeClr val="tx1"/>
                </a:solidFill>
              </a:rPr>
              <a:t>Visitor policy ensured access to drugs for guests who were using, staff tolerance/support for purchases</a:t>
            </a:r>
          </a:p>
          <a:p>
            <a:pPr lvl="1">
              <a:spcBef>
                <a:spcPts val="0"/>
              </a:spcBef>
            </a:pPr>
            <a:r>
              <a:rPr lang="en-US" sz="1800" dirty="0">
                <a:solidFill>
                  <a:schemeClr val="tx1"/>
                </a:solidFill>
              </a:rPr>
              <a:t>Onsite naloxone known to guests but limited stocking of other harm reduction supplies</a:t>
            </a:r>
          </a:p>
          <a:p>
            <a:r>
              <a:rPr lang="en-US" dirty="0">
                <a:solidFill>
                  <a:schemeClr val="tx1"/>
                </a:solidFill>
              </a:rPr>
              <a:t>Worry, social isolation and stigma played a large role in study participants’ stay and substance use</a:t>
            </a:r>
          </a:p>
          <a:p>
            <a:r>
              <a:rPr lang="en-US" dirty="0">
                <a:solidFill>
                  <a:schemeClr val="tx1"/>
                </a:solidFill>
              </a:rPr>
              <a:t>Peer supports, informal treatment (e.g. NA, AA), and possible onsite supports were untapped resources</a:t>
            </a:r>
          </a:p>
          <a:p>
            <a:r>
              <a:rPr lang="en-US" dirty="0">
                <a:solidFill>
                  <a:schemeClr val="tx1"/>
                </a:solidFill>
              </a:rPr>
              <a:t>People who use illicit drugs arrived unprepared with sufficient supply; some shifted to other drugs, treatment, or left</a:t>
            </a:r>
          </a:p>
        </p:txBody>
      </p:sp>
      <p:sp>
        <p:nvSpPr>
          <p:cNvPr id="2" name="Rectangle 1">
            <a:extLst>
              <a:ext uri="{FF2B5EF4-FFF2-40B4-BE49-F238E27FC236}">
                <a16:creationId xmlns:a16="http://schemas.microsoft.com/office/drawing/2014/main" id="{DCD56D1E-1F36-474E-A226-E10700DD5814}"/>
              </a:ext>
            </a:extLst>
          </p:cNvPr>
          <p:cNvSpPr/>
          <p:nvPr/>
        </p:nvSpPr>
        <p:spPr>
          <a:xfrm>
            <a:off x="190233" y="4938192"/>
            <a:ext cx="11875803" cy="1708160"/>
          </a:xfrm>
          <a:prstGeom prst="rect">
            <a:avLst/>
          </a:prstGeom>
          <a:solidFill>
            <a:schemeClr val="accent3">
              <a:lumMod val="60000"/>
              <a:lumOff val="40000"/>
            </a:schemeClr>
          </a:solidFill>
        </p:spPr>
        <p:txBody>
          <a:bodyPr wrap="square">
            <a:spAutoFit/>
          </a:bodyPr>
          <a:lstStyle/>
          <a:p>
            <a:r>
              <a:rPr lang="en-US" sz="1750" b="1" dirty="0"/>
              <a:t>MALE: </a:t>
            </a:r>
            <a:r>
              <a:rPr lang="en-US" sz="1750" i="1" dirty="0"/>
              <a:t>I would thank them for having a place like this to help people, especially homeless people who don't have any money.  And who don't have any family to look to for help.  Thank you for, you know, </a:t>
            </a:r>
            <a:r>
              <a:rPr lang="en-US" sz="1750" i="1" dirty="0" err="1"/>
              <a:t>puttin</a:t>
            </a:r>
            <a:r>
              <a:rPr lang="en-US" sz="1750" i="1" dirty="0"/>
              <a:t>' me in a comfortable room around good people that seem to mostly care.  And where I'm able to be comfortable and to feel a little better.  And I mean, this is the happiest me and my wife's been in a long time, so I'm very thankful for that.  So, yeah just thankful, and hopefully they will open up more places like this around the country for people.  You know,  so</a:t>
            </a:r>
          </a:p>
          <a:p>
            <a:r>
              <a:rPr lang="en-US" sz="1750" i="1" dirty="0"/>
              <a:t>there is more help, you know?  Because this isn't </a:t>
            </a:r>
            <a:r>
              <a:rPr lang="en-US" sz="1750" i="1" dirty="0" err="1"/>
              <a:t>gettin</a:t>
            </a:r>
            <a:r>
              <a:rPr lang="en-US" sz="1750" i="1" dirty="0"/>
              <a:t>' any better, so… </a:t>
            </a:r>
            <a:r>
              <a:rPr lang="en-US" sz="1750" b="1" dirty="0"/>
              <a:t>- Everett</a:t>
            </a:r>
          </a:p>
        </p:txBody>
      </p:sp>
      <p:sp>
        <p:nvSpPr>
          <p:cNvPr id="3" name="Slide Number Placeholder 2">
            <a:extLst>
              <a:ext uri="{FF2B5EF4-FFF2-40B4-BE49-F238E27FC236}">
                <a16:creationId xmlns:a16="http://schemas.microsoft.com/office/drawing/2014/main" id="{3141D129-44AA-4F16-B70C-E4185064637B}"/>
              </a:ext>
            </a:extLst>
          </p:cNvPr>
          <p:cNvSpPr>
            <a:spLocks noGrp="1"/>
          </p:cNvSpPr>
          <p:nvPr>
            <p:ph type="sldNum" sz="quarter" idx="12"/>
          </p:nvPr>
        </p:nvSpPr>
        <p:spPr/>
        <p:txBody>
          <a:bodyPr/>
          <a:lstStyle/>
          <a:p>
            <a:fld id="{A8A97E6F-74C1-4DC6-9965-7035BE63C163}" type="slidenum">
              <a:rPr lang="en-US" smtClean="0"/>
              <a:t>33</a:t>
            </a:fld>
            <a:endParaRPr lang="en-US"/>
          </a:p>
        </p:txBody>
      </p:sp>
    </p:spTree>
    <p:extLst>
      <p:ext uri="{BB962C8B-B14F-4D97-AF65-F5344CB8AC3E}">
        <p14:creationId xmlns:p14="http://schemas.microsoft.com/office/powerpoint/2010/main" val="1028516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5163-F1E1-47B0-9BE2-DF989341CF81}"/>
              </a:ext>
            </a:extLst>
          </p:cNvPr>
          <p:cNvSpPr>
            <a:spLocks noGrp="1"/>
          </p:cNvSpPr>
          <p:nvPr>
            <p:ph type="title"/>
          </p:nvPr>
        </p:nvSpPr>
        <p:spPr>
          <a:xfrm>
            <a:off x="2105012" y="665147"/>
            <a:ext cx="7729728" cy="1188720"/>
          </a:xfrm>
        </p:spPr>
        <p:txBody>
          <a:bodyPr/>
          <a:lstStyle/>
          <a:p>
            <a:r>
              <a:rPr lang="en-US" dirty="0"/>
              <a:t>Unexpected, Additional findings</a:t>
            </a:r>
          </a:p>
        </p:txBody>
      </p:sp>
      <p:sp>
        <p:nvSpPr>
          <p:cNvPr id="3" name="Content Placeholder 2">
            <a:extLst>
              <a:ext uri="{FF2B5EF4-FFF2-40B4-BE49-F238E27FC236}">
                <a16:creationId xmlns:a16="http://schemas.microsoft.com/office/drawing/2014/main" id="{CC07656A-5CD0-44DB-9F3C-4F6AF11D9B78}"/>
              </a:ext>
            </a:extLst>
          </p:cNvPr>
          <p:cNvSpPr>
            <a:spLocks noGrp="1"/>
          </p:cNvSpPr>
          <p:nvPr>
            <p:ph idx="1"/>
          </p:nvPr>
        </p:nvSpPr>
        <p:spPr>
          <a:xfrm>
            <a:off x="697733" y="2569572"/>
            <a:ext cx="10972800" cy="1389869"/>
          </a:xfrm>
          <a:solidFill>
            <a:schemeClr val="accent3">
              <a:lumMod val="40000"/>
              <a:lumOff val="60000"/>
            </a:schemeClr>
          </a:solidFill>
        </p:spPr>
        <p:txBody>
          <a:bodyPr>
            <a:normAutofit/>
          </a:bodyPr>
          <a:lstStyle/>
          <a:p>
            <a:r>
              <a:rPr lang="en-US" sz="2000" dirty="0"/>
              <a:t>Demonstrated that harm reduction/consumption spaces with medical supervision by nurses can work</a:t>
            </a:r>
          </a:p>
          <a:p>
            <a:r>
              <a:rPr lang="en-US" sz="2000" dirty="0"/>
              <a:t>Pandemic setting and I/RS are opportunity:  Safe, private space for healing that opens the door for other opportunities for wellness and life changes</a:t>
            </a:r>
          </a:p>
        </p:txBody>
      </p:sp>
      <p:pic>
        <p:nvPicPr>
          <p:cNvPr id="4" name="Picture 3">
            <a:extLst>
              <a:ext uri="{FF2B5EF4-FFF2-40B4-BE49-F238E27FC236}">
                <a16:creationId xmlns:a16="http://schemas.microsoft.com/office/drawing/2014/main" id="{6916BC59-FD43-6941-A4EB-A62D04C2B51C}"/>
              </a:ext>
            </a:extLst>
          </p:cNvPr>
          <p:cNvPicPr>
            <a:picLocks noChangeAspect="1"/>
          </p:cNvPicPr>
          <p:nvPr/>
        </p:nvPicPr>
        <p:blipFill>
          <a:blip r:embed="rId3"/>
          <a:stretch>
            <a:fillRect/>
          </a:stretch>
        </p:blipFill>
        <p:spPr>
          <a:xfrm>
            <a:off x="3434693" y="4581392"/>
            <a:ext cx="5322614" cy="1600153"/>
          </a:xfrm>
          <a:prstGeom prst="rect">
            <a:avLst/>
          </a:prstGeom>
        </p:spPr>
      </p:pic>
    </p:spTree>
    <p:extLst>
      <p:ext uri="{BB962C8B-B14F-4D97-AF65-F5344CB8AC3E}">
        <p14:creationId xmlns:p14="http://schemas.microsoft.com/office/powerpoint/2010/main" val="4276392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95E06E-184C-4C31-81E5-8216D93FEE63}"/>
              </a:ext>
            </a:extLst>
          </p:cNvPr>
          <p:cNvSpPr/>
          <p:nvPr/>
        </p:nvSpPr>
        <p:spPr>
          <a:xfrm>
            <a:off x="0" y="6126412"/>
            <a:ext cx="12192000" cy="73158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D5F9E0FC-5593-4EF9-B50C-D2440E7C3FFA}"/>
              </a:ext>
            </a:extLst>
          </p:cNvPr>
          <p:cNvSpPr>
            <a:spLocks noGrp="1"/>
          </p:cNvSpPr>
          <p:nvPr>
            <p:ph type="ctrTitle"/>
          </p:nvPr>
        </p:nvSpPr>
        <p:spPr>
          <a:xfrm>
            <a:off x="3879541" y="6276762"/>
            <a:ext cx="5696890" cy="430887"/>
          </a:xfrm>
        </p:spPr>
        <p:txBody>
          <a:bodyPr/>
          <a:lstStyle/>
          <a:p>
            <a:pPr algn="ctr"/>
            <a:r>
              <a:rPr lang="en-US" sz="2800" dirty="0">
                <a:solidFill>
                  <a:schemeClr val="bg1"/>
                </a:solidFill>
              </a:rPr>
              <a:t>https://www.rizema.org/</a:t>
            </a:r>
          </a:p>
        </p:txBody>
      </p:sp>
      <p:sp>
        <p:nvSpPr>
          <p:cNvPr id="3" name="Subtitle 2">
            <a:extLst>
              <a:ext uri="{FF2B5EF4-FFF2-40B4-BE49-F238E27FC236}">
                <a16:creationId xmlns:a16="http://schemas.microsoft.com/office/drawing/2014/main" id="{9D25BB2F-8891-49F1-9F54-66C170353719}"/>
              </a:ext>
            </a:extLst>
          </p:cNvPr>
          <p:cNvSpPr>
            <a:spLocks noGrp="1"/>
          </p:cNvSpPr>
          <p:nvPr>
            <p:ph type="subTitle" idx="1"/>
          </p:nvPr>
        </p:nvSpPr>
        <p:spPr>
          <a:xfrm>
            <a:off x="1904515" y="5326821"/>
            <a:ext cx="4191483" cy="430887"/>
          </a:xfrm>
        </p:spPr>
        <p:txBody>
          <a:bodyPr/>
          <a:lstStyle/>
          <a:p>
            <a:pPr algn="ctr"/>
            <a:r>
              <a:rPr lang="en-US" sz="2800" dirty="0">
                <a:solidFill>
                  <a:srgbClr val="71B7EB"/>
                </a:solidFill>
                <a:latin typeface="+mj-lt"/>
              </a:rPr>
              <a:t>    @RIZEMass</a:t>
            </a:r>
          </a:p>
        </p:txBody>
      </p:sp>
      <p:pic>
        <p:nvPicPr>
          <p:cNvPr id="5" name="Picture 4" descr="Logo&#10;&#10;Description automatically generated">
            <a:extLst>
              <a:ext uri="{FF2B5EF4-FFF2-40B4-BE49-F238E27FC236}">
                <a16:creationId xmlns:a16="http://schemas.microsoft.com/office/drawing/2014/main" id="{7E903DBA-FAA4-4564-B758-F4C0BCAAF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5074" y="158963"/>
            <a:ext cx="2301849" cy="1366339"/>
          </a:xfrm>
          <a:prstGeom prst="rect">
            <a:avLst/>
          </a:prstGeom>
        </p:spPr>
      </p:pic>
      <p:sp>
        <p:nvSpPr>
          <p:cNvPr id="10" name="Rectangle 9">
            <a:extLst>
              <a:ext uri="{FF2B5EF4-FFF2-40B4-BE49-F238E27FC236}">
                <a16:creationId xmlns:a16="http://schemas.microsoft.com/office/drawing/2014/main" id="{0CACD022-762F-44B3-89E0-D0C0807AB90E}"/>
              </a:ext>
            </a:extLst>
          </p:cNvPr>
          <p:cNvSpPr/>
          <p:nvPr/>
        </p:nvSpPr>
        <p:spPr>
          <a:xfrm flipV="1">
            <a:off x="1904516" y="4071979"/>
            <a:ext cx="8168669" cy="73362"/>
          </a:xfrm>
          <a:prstGeom prst="rect">
            <a:avLst/>
          </a:prstGeom>
          <a:solidFill>
            <a:srgbClr val="F8BF5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2" name="Graphic 11" descr="Internet with solid fill">
            <a:extLst>
              <a:ext uri="{FF2B5EF4-FFF2-40B4-BE49-F238E27FC236}">
                <a16:creationId xmlns:a16="http://schemas.microsoft.com/office/drawing/2014/main" id="{55B6942B-C6C6-46D3-937F-0877CF21CD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9541" y="6035004"/>
            <a:ext cx="914400" cy="914400"/>
          </a:xfrm>
          <a:prstGeom prst="rect">
            <a:avLst/>
          </a:prstGeom>
        </p:spPr>
      </p:pic>
      <p:sp>
        <p:nvSpPr>
          <p:cNvPr id="18" name="Title 1">
            <a:extLst>
              <a:ext uri="{FF2B5EF4-FFF2-40B4-BE49-F238E27FC236}">
                <a16:creationId xmlns:a16="http://schemas.microsoft.com/office/drawing/2014/main" id="{6F43B960-145D-47F1-BC2C-9D61697EBFB1}"/>
              </a:ext>
            </a:extLst>
          </p:cNvPr>
          <p:cNvSpPr txBox="1">
            <a:spLocks/>
          </p:cNvSpPr>
          <p:nvPr/>
        </p:nvSpPr>
        <p:spPr bwMode="auto">
          <a:xfrm>
            <a:off x="4793941" y="5325521"/>
            <a:ext cx="56968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fontAlgn="base">
              <a:spcBef>
                <a:spcPct val="0"/>
              </a:spcBef>
              <a:spcAft>
                <a:spcPct val="0"/>
              </a:spcAft>
              <a:defRPr sz="3265" b="0">
                <a:solidFill>
                  <a:schemeClr val="tx2"/>
                </a:solidFill>
                <a:latin typeface="+mj-lt"/>
                <a:ea typeface="+mj-ea"/>
                <a:cs typeface="+mj-cs"/>
              </a:defRPr>
            </a:lvl1pPr>
            <a:lvl2pPr algn="l" defTabSz="913235" rtl="0" fontAlgn="base">
              <a:spcBef>
                <a:spcPct val="0"/>
              </a:spcBef>
              <a:spcAft>
                <a:spcPct val="0"/>
              </a:spcAft>
              <a:defRPr sz="1939" b="1">
                <a:solidFill>
                  <a:schemeClr val="tx2"/>
                </a:solidFill>
                <a:latin typeface="Arial" charset="0"/>
              </a:defRPr>
            </a:lvl2pPr>
            <a:lvl3pPr algn="l" defTabSz="913235" rtl="0" fontAlgn="base">
              <a:spcBef>
                <a:spcPct val="0"/>
              </a:spcBef>
              <a:spcAft>
                <a:spcPct val="0"/>
              </a:spcAft>
              <a:defRPr sz="1939" b="1">
                <a:solidFill>
                  <a:schemeClr val="tx2"/>
                </a:solidFill>
                <a:latin typeface="Arial" charset="0"/>
              </a:defRPr>
            </a:lvl3pPr>
            <a:lvl4pPr algn="l" defTabSz="913235" rtl="0" fontAlgn="base">
              <a:spcBef>
                <a:spcPct val="0"/>
              </a:spcBef>
              <a:spcAft>
                <a:spcPct val="0"/>
              </a:spcAft>
              <a:defRPr sz="1939" b="1">
                <a:solidFill>
                  <a:schemeClr val="tx2"/>
                </a:solidFill>
                <a:latin typeface="Arial" charset="0"/>
              </a:defRPr>
            </a:lvl4pPr>
            <a:lvl5pPr algn="l" defTabSz="913235" rtl="0" fontAlgn="base">
              <a:spcBef>
                <a:spcPct val="0"/>
              </a:spcBef>
              <a:spcAft>
                <a:spcPct val="0"/>
              </a:spcAft>
              <a:defRPr sz="1939" b="1">
                <a:solidFill>
                  <a:schemeClr val="tx2"/>
                </a:solidFill>
                <a:latin typeface="Arial" charset="0"/>
              </a:defRPr>
            </a:lvl5pPr>
            <a:lvl6pPr marL="466331" algn="l" defTabSz="913235" rtl="0" fontAlgn="base">
              <a:spcBef>
                <a:spcPct val="0"/>
              </a:spcBef>
              <a:spcAft>
                <a:spcPct val="0"/>
              </a:spcAft>
              <a:defRPr sz="1939" b="1">
                <a:solidFill>
                  <a:schemeClr val="tx2"/>
                </a:solidFill>
                <a:latin typeface="Arial" charset="0"/>
              </a:defRPr>
            </a:lvl6pPr>
            <a:lvl7pPr marL="932665" algn="l" defTabSz="913235" rtl="0" fontAlgn="base">
              <a:spcBef>
                <a:spcPct val="0"/>
              </a:spcBef>
              <a:spcAft>
                <a:spcPct val="0"/>
              </a:spcAft>
              <a:defRPr sz="1939" b="1">
                <a:solidFill>
                  <a:schemeClr val="tx2"/>
                </a:solidFill>
                <a:latin typeface="Arial" charset="0"/>
              </a:defRPr>
            </a:lvl7pPr>
            <a:lvl8pPr marL="1398999" algn="l" defTabSz="913235" rtl="0" fontAlgn="base">
              <a:spcBef>
                <a:spcPct val="0"/>
              </a:spcBef>
              <a:spcAft>
                <a:spcPct val="0"/>
              </a:spcAft>
              <a:defRPr sz="1939" b="1">
                <a:solidFill>
                  <a:schemeClr val="tx2"/>
                </a:solidFill>
                <a:latin typeface="Arial" charset="0"/>
              </a:defRPr>
            </a:lvl8pPr>
            <a:lvl9pPr marL="1865332" algn="l" defTabSz="913235" rtl="0" fontAlgn="base">
              <a:spcBef>
                <a:spcPct val="0"/>
              </a:spcBef>
              <a:spcAft>
                <a:spcPct val="0"/>
              </a:spcAft>
              <a:defRPr sz="1939" b="1">
                <a:solidFill>
                  <a:schemeClr val="tx2"/>
                </a:solidFill>
                <a:latin typeface="Arial" charset="0"/>
              </a:defRPr>
            </a:lvl9pPr>
          </a:lstStyle>
          <a:p>
            <a:pPr algn="ctr"/>
            <a:r>
              <a:rPr lang="en-US" sz="2800" kern="0" dirty="0">
                <a:solidFill>
                  <a:srgbClr val="71B7EB"/>
                </a:solidFill>
              </a:rPr>
              <a:t>     #zerostigmazerodeaths</a:t>
            </a:r>
            <a:r>
              <a:rPr lang="en-US" sz="2800" b="1" kern="0" dirty="0">
                <a:solidFill>
                  <a:schemeClr val="bg1"/>
                </a:solidFill>
              </a:rPr>
              <a:t>.</a:t>
            </a:r>
          </a:p>
        </p:txBody>
      </p:sp>
      <p:sp>
        <p:nvSpPr>
          <p:cNvPr id="19" name="Title 1">
            <a:extLst>
              <a:ext uri="{FF2B5EF4-FFF2-40B4-BE49-F238E27FC236}">
                <a16:creationId xmlns:a16="http://schemas.microsoft.com/office/drawing/2014/main" id="{F5E7918C-4AAC-4E73-993D-8EFA482D78CB}"/>
              </a:ext>
            </a:extLst>
          </p:cNvPr>
          <p:cNvSpPr txBox="1">
            <a:spLocks/>
          </p:cNvSpPr>
          <p:nvPr/>
        </p:nvSpPr>
        <p:spPr bwMode="auto">
          <a:xfrm>
            <a:off x="1061743" y="2043645"/>
            <a:ext cx="9854213"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235" rtl="0" fontAlgn="base">
              <a:spcBef>
                <a:spcPct val="0"/>
              </a:spcBef>
              <a:spcAft>
                <a:spcPct val="0"/>
              </a:spcAft>
              <a:defRPr sz="3265" b="0">
                <a:solidFill>
                  <a:schemeClr val="tx2"/>
                </a:solidFill>
                <a:latin typeface="+mj-lt"/>
                <a:ea typeface="+mj-ea"/>
                <a:cs typeface="+mj-cs"/>
              </a:defRPr>
            </a:lvl1pPr>
            <a:lvl2pPr algn="l" defTabSz="913235" rtl="0" fontAlgn="base">
              <a:spcBef>
                <a:spcPct val="0"/>
              </a:spcBef>
              <a:spcAft>
                <a:spcPct val="0"/>
              </a:spcAft>
              <a:defRPr sz="1939" b="1">
                <a:solidFill>
                  <a:schemeClr val="tx2"/>
                </a:solidFill>
                <a:latin typeface="Arial" charset="0"/>
              </a:defRPr>
            </a:lvl2pPr>
            <a:lvl3pPr algn="l" defTabSz="913235" rtl="0" fontAlgn="base">
              <a:spcBef>
                <a:spcPct val="0"/>
              </a:spcBef>
              <a:spcAft>
                <a:spcPct val="0"/>
              </a:spcAft>
              <a:defRPr sz="1939" b="1">
                <a:solidFill>
                  <a:schemeClr val="tx2"/>
                </a:solidFill>
                <a:latin typeface="Arial" charset="0"/>
              </a:defRPr>
            </a:lvl3pPr>
            <a:lvl4pPr algn="l" defTabSz="913235" rtl="0" fontAlgn="base">
              <a:spcBef>
                <a:spcPct val="0"/>
              </a:spcBef>
              <a:spcAft>
                <a:spcPct val="0"/>
              </a:spcAft>
              <a:defRPr sz="1939" b="1">
                <a:solidFill>
                  <a:schemeClr val="tx2"/>
                </a:solidFill>
                <a:latin typeface="Arial" charset="0"/>
              </a:defRPr>
            </a:lvl4pPr>
            <a:lvl5pPr algn="l" defTabSz="913235" rtl="0" fontAlgn="base">
              <a:spcBef>
                <a:spcPct val="0"/>
              </a:spcBef>
              <a:spcAft>
                <a:spcPct val="0"/>
              </a:spcAft>
              <a:defRPr sz="1939" b="1">
                <a:solidFill>
                  <a:schemeClr val="tx2"/>
                </a:solidFill>
                <a:latin typeface="Arial" charset="0"/>
              </a:defRPr>
            </a:lvl5pPr>
            <a:lvl6pPr marL="466331" algn="l" defTabSz="913235" rtl="0" fontAlgn="base">
              <a:spcBef>
                <a:spcPct val="0"/>
              </a:spcBef>
              <a:spcAft>
                <a:spcPct val="0"/>
              </a:spcAft>
              <a:defRPr sz="1939" b="1">
                <a:solidFill>
                  <a:schemeClr val="tx2"/>
                </a:solidFill>
                <a:latin typeface="Arial" charset="0"/>
              </a:defRPr>
            </a:lvl6pPr>
            <a:lvl7pPr marL="932665" algn="l" defTabSz="913235" rtl="0" fontAlgn="base">
              <a:spcBef>
                <a:spcPct val="0"/>
              </a:spcBef>
              <a:spcAft>
                <a:spcPct val="0"/>
              </a:spcAft>
              <a:defRPr sz="1939" b="1">
                <a:solidFill>
                  <a:schemeClr val="tx2"/>
                </a:solidFill>
                <a:latin typeface="Arial" charset="0"/>
              </a:defRPr>
            </a:lvl7pPr>
            <a:lvl8pPr marL="1398999" algn="l" defTabSz="913235" rtl="0" fontAlgn="base">
              <a:spcBef>
                <a:spcPct val="0"/>
              </a:spcBef>
              <a:spcAft>
                <a:spcPct val="0"/>
              </a:spcAft>
              <a:defRPr sz="1939" b="1">
                <a:solidFill>
                  <a:schemeClr val="tx2"/>
                </a:solidFill>
                <a:latin typeface="Arial" charset="0"/>
              </a:defRPr>
            </a:lvl8pPr>
            <a:lvl9pPr marL="1865332" algn="l" defTabSz="913235" rtl="0" fontAlgn="base">
              <a:spcBef>
                <a:spcPct val="0"/>
              </a:spcBef>
              <a:spcAft>
                <a:spcPct val="0"/>
              </a:spcAft>
              <a:defRPr sz="1939" b="1">
                <a:solidFill>
                  <a:schemeClr val="tx2"/>
                </a:solidFill>
                <a:latin typeface="Arial" charset="0"/>
              </a:defRPr>
            </a:lvl9pPr>
          </a:lstStyle>
          <a:p>
            <a:pPr algn="ctr"/>
            <a:r>
              <a:rPr lang="en-US" sz="6000" b="1" i="1" dirty="0">
                <a:solidFill>
                  <a:srgbClr val="71B7EB"/>
                </a:solidFill>
                <a:latin typeface="Arial" panose="020B0604020202020204" pitchFamily="34" charset="0"/>
              </a:rPr>
              <a:t>Thank you </a:t>
            </a:r>
          </a:p>
          <a:p>
            <a:pPr algn="ctr"/>
            <a:r>
              <a:rPr lang="en-US" sz="6000" dirty="0">
                <a:solidFill>
                  <a:srgbClr val="71B7EB"/>
                </a:solidFill>
                <a:latin typeface="Arial" panose="020B0604020202020204" pitchFamily="34" charset="0"/>
              </a:rPr>
              <a:t>for attending our webinar</a:t>
            </a:r>
            <a:endParaRPr lang="en-US" sz="6000" kern="0" dirty="0">
              <a:solidFill>
                <a:srgbClr val="71B7EB"/>
              </a:solidFill>
            </a:endParaRPr>
          </a:p>
        </p:txBody>
      </p:sp>
      <p:pic>
        <p:nvPicPr>
          <p:cNvPr id="16" name="Picture 15" descr="Logo&#10;&#10;Description automatically generated">
            <a:extLst>
              <a:ext uri="{FF2B5EF4-FFF2-40B4-BE49-F238E27FC236}">
                <a16:creationId xmlns:a16="http://schemas.microsoft.com/office/drawing/2014/main" id="{56273E14-6AD3-4FE4-9700-938F34914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075" t="10311" r="26313" b="8736"/>
          <a:stretch/>
        </p:blipFill>
        <p:spPr>
          <a:xfrm>
            <a:off x="5390031" y="4373154"/>
            <a:ext cx="966381" cy="922318"/>
          </a:xfrm>
          <a:prstGeom prst="rect">
            <a:avLst/>
          </a:prstGeom>
        </p:spPr>
      </p:pic>
    </p:spTree>
    <p:extLst>
      <p:ext uri="{BB962C8B-B14F-4D97-AF65-F5344CB8AC3E}">
        <p14:creationId xmlns:p14="http://schemas.microsoft.com/office/powerpoint/2010/main" val="269030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63360913"/>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ext Placeholder 2"/>
          <p:cNvSpPr>
            <a:spLocks noGrp="1"/>
          </p:cNvSpPr>
          <p:nvPr>
            <p:ph type="body" sz="quarter" idx="11"/>
          </p:nvPr>
        </p:nvSpPr>
        <p:spPr>
          <a:xfrm>
            <a:off x="1733553" y="6558251"/>
            <a:ext cx="7069929" cy="189778"/>
          </a:xfrm>
        </p:spPr>
        <p:txBody>
          <a:bodyPr>
            <a:normAutofit fontScale="92500"/>
          </a:bodyPr>
          <a:lstStyle/>
          <a:p>
            <a:r>
              <a:rPr lang="en-US" dirty="0"/>
              <a:t>COVID Recuperation Unit in Boston, Massachusetts – April – June 2020</a:t>
            </a:r>
          </a:p>
        </p:txBody>
      </p:sp>
      <p:sp>
        <p:nvSpPr>
          <p:cNvPr id="4" name="Title 3"/>
          <p:cNvSpPr>
            <a:spLocks noGrp="1"/>
          </p:cNvSpPr>
          <p:nvPr>
            <p:ph type="title"/>
          </p:nvPr>
        </p:nvSpPr>
        <p:spPr>
          <a:xfrm>
            <a:off x="204186" y="319685"/>
            <a:ext cx="11193331" cy="421236"/>
          </a:xfrm>
        </p:spPr>
        <p:txBody>
          <a:bodyPr>
            <a:noAutofit/>
          </a:bodyPr>
          <a:lstStyle/>
          <a:p>
            <a:r>
              <a:rPr lang="en-US" sz="3100" b="1" dirty="0"/>
              <a:t>The COVID Recuperation Unit (CRU) successfully quarantined COVID+ patients experiencing homelessness including SUD supports</a:t>
            </a:r>
          </a:p>
        </p:txBody>
      </p:sp>
      <p:sp>
        <p:nvSpPr>
          <p:cNvPr id="138" name="Content Placeholder 1"/>
          <p:cNvSpPr>
            <a:spLocks noGrp="1"/>
          </p:cNvSpPr>
          <p:nvPr>
            <p:ph idx="1"/>
          </p:nvPr>
        </p:nvSpPr>
        <p:spPr>
          <a:xfrm>
            <a:off x="488272" y="2531245"/>
            <a:ext cx="4990470" cy="3059661"/>
          </a:xfrm>
        </p:spPr>
        <p:txBody>
          <a:bodyPr/>
          <a:lstStyle/>
          <a:p>
            <a:pPr>
              <a:lnSpc>
                <a:spcPct val="100000"/>
              </a:lnSpc>
              <a:spcAft>
                <a:spcPts val="600"/>
              </a:spcAft>
            </a:pPr>
            <a:r>
              <a:rPr lang="en-US" dirty="0"/>
              <a:t>A safe space for COVID positive patients experiencing homelessness to isolate</a:t>
            </a:r>
          </a:p>
          <a:p>
            <a:pPr lvl="1">
              <a:lnSpc>
                <a:spcPct val="100000"/>
              </a:lnSpc>
              <a:spcAft>
                <a:spcPts val="600"/>
              </a:spcAft>
            </a:pPr>
            <a:r>
              <a:rPr lang="en-US" dirty="0"/>
              <a:t>April-June 2020</a:t>
            </a:r>
          </a:p>
          <a:p>
            <a:pPr lvl="1">
              <a:lnSpc>
                <a:spcPct val="100000"/>
              </a:lnSpc>
              <a:spcAft>
                <a:spcPts val="600"/>
              </a:spcAft>
            </a:pPr>
            <a:r>
              <a:rPr lang="en-US" dirty="0"/>
              <a:t>Launched within 2 weeks</a:t>
            </a:r>
          </a:p>
          <a:p>
            <a:pPr lvl="1">
              <a:lnSpc>
                <a:spcPct val="100000"/>
              </a:lnSpc>
              <a:spcAft>
                <a:spcPts val="600"/>
              </a:spcAft>
            </a:pPr>
            <a:r>
              <a:rPr lang="en-US" dirty="0"/>
              <a:t>226 patients (76% male) for average 8 day stay</a:t>
            </a:r>
          </a:p>
          <a:p>
            <a:pPr>
              <a:lnSpc>
                <a:spcPct val="100000"/>
              </a:lnSpc>
              <a:spcAft>
                <a:spcPts val="600"/>
              </a:spcAft>
            </a:pPr>
            <a:r>
              <a:rPr lang="en-US" dirty="0"/>
              <a:t>Staffing came primarily from furloughed staff and BMC physician volunteers, &amp; included counselors and harm reduction specialists</a:t>
            </a:r>
          </a:p>
        </p:txBody>
      </p:sp>
      <p:cxnSp>
        <p:nvCxnSpPr>
          <p:cNvPr id="164" name="Straight Connector 163"/>
          <p:cNvCxnSpPr>
            <a:cxnSpLocks/>
          </p:cNvCxnSpPr>
          <p:nvPr/>
        </p:nvCxnSpPr>
        <p:spPr>
          <a:xfrm>
            <a:off x="5764438" y="2004478"/>
            <a:ext cx="0" cy="3655579"/>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69" name="Content Placeholder 1"/>
          <p:cNvSpPr txBox="1">
            <a:spLocks/>
          </p:cNvSpPr>
          <p:nvPr/>
        </p:nvSpPr>
        <p:spPr>
          <a:xfrm>
            <a:off x="568170" y="1826224"/>
            <a:ext cx="4414251" cy="3565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2763" indent="-168275"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chemeClr val="tx2"/>
              </a:buClr>
              <a:buSzPct val="12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600"/>
              </a:spcAft>
              <a:buNone/>
            </a:pPr>
            <a:r>
              <a:rPr lang="en-US" b="1" dirty="0"/>
              <a:t>Overview</a:t>
            </a:r>
            <a:endParaRPr lang="en-US" dirty="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0759" y="2091047"/>
            <a:ext cx="5248043" cy="3499859"/>
          </a:xfrm>
          <a:prstGeom prst="rect">
            <a:avLst/>
          </a:prstGeom>
        </p:spPr>
      </p:pic>
    </p:spTree>
    <p:extLst>
      <p:ext uri="{BB962C8B-B14F-4D97-AF65-F5344CB8AC3E}">
        <p14:creationId xmlns:p14="http://schemas.microsoft.com/office/powerpoint/2010/main" val="301817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481044648"/>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592" imgH="595" progId="TCLayout.ActiveDocument.1">
                  <p:embed/>
                </p:oleObj>
              </mc:Choice>
              <mc:Fallback>
                <p:oleObj name="think-cell Slide" r:id="rId17" imgW="592" imgH="595" progId="TCLayout.ActiveDocument.1">
                  <p:embed/>
                  <p:pic>
                    <p:nvPicPr>
                      <p:cNvPr id="0" name=""/>
                      <p:cNvPicPr/>
                      <p:nvPr/>
                    </p:nvPicPr>
                    <p:blipFill>
                      <a:blip r:embed="rId18"/>
                      <a:stretch>
                        <a:fillRect/>
                      </a:stretch>
                    </p:blipFill>
                    <p:spPr>
                      <a:xfrm>
                        <a:off x="1525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ext Placeholder 2"/>
          <p:cNvSpPr>
            <a:spLocks noGrp="1"/>
          </p:cNvSpPr>
          <p:nvPr>
            <p:ph type="body" sz="quarter" idx="11"/>
          </p:nvPr>
        </p:nvSpPr>
        <p:spPr>
          <a:xfrm>
            <a:off x="1733553" y="6558251"/>
            <a:ext cx="7069929" cy="189778"/>
          </a:xfrm>
        </p:spPr>
        <p:txBody>
          <a:bodyPr>
            <a:normAutofit fontScale="92500"/>
          </a:bodyPr>
          <a:lstStyle/>
          <a:p>
            <a:r>
              <a:rPr lang="en-US" dirty="0"/>
              <a:t>COVID Recuperation Unit in Boston, Massachusetts – April – June 2020</a:t>
            </a:r>
          </a:p>
        </p:txBody>
      </p:sp>
      <p:sp>
        <p:nvSpPr>
          <p:cNvPr id="4" name="Title 3"/>
          <p:cNvSpPr>
            <a:spLocks noGrp="1"/>
          </p:cNvSpPr>
          <p:nvPr>
            <p:ph type="title"/>
          </p:nvPr>
        </p:nvSpPr>
        <p:spPr>
          <a:xfrm>
            <a:off x="195271" y="287549"/>
            <a:ext cx="12203330" cy="634999"/>
          </a:xfrm>
        </p:spPr>
        <p:txBody>
          <a:bodyPr>
            <a:noAutofit/>
          </a:bodyPr>
          <a:lstStyle/>
          <a:p>
            <a:pPr>
              <a:lnSpc>
                <a:spcPct val="100000"/>
              </a:lnSpc>
            </a:pPr>
            <a:r>
              <a:rPr lang="en-US" sz="3100" b="1" dirty="0"/>
              <a:t>COVID Recuperation Unit –Most prevalent behavioral health co-morbidities</a:t>
            </a:r>
          </a:p>
        </p:txBody>
      </p:sp>
      <p:graphicFrame>
        <p:nvGraphicFramePr>
          <p:cNvPr id="93" name="Chart 92"/>
          <p:cNvGraphicFramePr/>
          <p:nvPr>
            <p:custDataLst>
              <p:tags r:id="rId3"/>
            </p:custDataLst>
            <p:extLst>
              <p:ext uri="{D42A27DB-BD31-4B8C-83A1-F6EECF244321}">
                <p14:modId xmlns:p14="http://schemas.microsoft.com/office/powerpoint/2010/main" val="2529962822"/>
              </p:ext>
            </p:extLst>
          </p:nvPr>
        </p:nvGraphicFramePr>
        <p:xfrm>
          <a:off x="2975978" y="2566188"/>
          <a:ext cx="3254375" cy="3754437"/>
        </p:xfrm>
        <a:graphic>
          <a:graphicData uri="http://schemas.openxmlformats.org/drawingml/2006/chart">
            <c:chart xmlns:c="http://schemas.openxmlformats.org/drawingml/2006/chart" xmlns:r="http://schemas.openxmlformats.org/officeDocument/2006/relationships" r:id="rId19"/>
          </a:graphicData>
        </a:graphic>
      </p:graphicFrame>
      <p:sp>
        <p:nvSpPr>
          <p:cNvPr id="107" name="Text Placeholder 2"/>
          <p:cNvSpPr>
            <a:spLocks noGrp="1"/>
          </p:cNvSpPr>
          <p:nvPr>
            <p:custDataLst>
              <p:tags r:id="rId4"/>
            </p:custDataLst>
          </p:nvPr>
        </p:nvSpPr>
        <p:spPr bwMode="auto">
          <a:xfrm>
            <a:off x="3083928" y="4048912"/>
            <a:ext cx="4746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2BB9348D-F88F-4741-ABD7-66027813B64F}" type="datetime'''''''''''''''''''PTS''''''''''''''''''''''D'''''">
              <a:rPr lang="en-US" altLang="en-US" sz="1400"/>
              <a:pPr marL="0" indent="0" algn="r">
                <a:spcBef>
                  <a:spcPct val="0"/>
                </a:spcBef>
                <a:buNone/>
              </a:pPr>
              <a:t>PTSD</a:t>
            </a:fld>
            <a:endParaRPr lang="en-US" sz="1400" dirty="0">
              <a:latin typeface="+mn-lt"/>
              <a:sym typeface="+mn-lt"/>
            </a:endParaRPr>
          </a:p>
        </p:txBody>
      </p:sp>
      <p:sp>
        <p:nvSpPr>
          <p:cNvPr id="105" name="Text Placeholder 2"/>
          <p:cNvSpPr>
            <a:spLocks noGrp="1"/>
          </p:cNvSpPr>
          <p:nvPr>
            <p:custDataLst>
              <p:tags r:id="rId5"/>
            </p:custDataLst>
          </p:nvPr>
        </p:nvSpPr>
        <p:spPr bwMode="auto">
          <a:xfrm>
            <a:off x="2661652" y="2851937"/>
            <a:ext cx="8969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196DA36A-3E8C-45CF-B8D5-853DE562E295}" type="datetime'''''''''''D''''''''epr''''''es''''si''o''''''''n'''''''''''''">
              <a:rPr lang="en-US" altLang="en-US" sz="1400"/>
              <a:pPr marL="0" indent="0" algn="r">
                <a:spcBef>
                  <a:spcPct val="0"/>
                </a:spcBef>
                <a:buNone/>
              </a:pPr>
              <a:t>Depression</a:t>
            </a:fld>
            <a:endParaRPr lang="en-US" sz="1400" dirty="0">
              <a:latin typeface="+mn-lt"/>
              <a:sym typeface="+mn-lt"/>
            </a:endParaRPr>
          </a:p>
        </p:txBody>
      </p:sp>
      <p:sp>
        <p:nvSpPr>
          <p:cNvPr id="127" name="Text Placeholder 2"/>
          <p:cNvSpPr>
            <a:spLocks noGrp="1"/>
          </p:cNvSpPr>
          <p:nvPr>
            <p:custDataLst>
              <p:tags r:id="rId6"/>
            </p:custDataLst>
          </p:nvPr>
        </p:nvSpPr>
        <p:spPr bwMode="auto">
          <a:xfrm>
            <a:off x="2240965" y="5842787"/>
            <a:ext cx="13176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C244E137-7424-485A-B29E-737707990BB9}" type="datetime'''B''r''a''''in ''I''n''j''ury'''''''''''' ''/ TBI'''''''''">
              <a:rPr lang="en-US" altLang="en-US" sz="1400"/>
              <a:pPr marL="0" indent="0" algn="r">
                <a:spcBef>
                  <a:spcPct val="0"/>
                </a:spcBef>
                <a:buNone/>
              </a:pPr>
              <a:t>Brain Injury / TBI</a:t>
            </a:fld>
            <a:endParaRPr lang="en-US" sz="1400" dirty="0">
              <a:latin typeface="+mn-lt"/>
              <a:sym typeface="+mn-lt"/>
            </a:endParaRPr>
          </a:p>
        </p:txBody>
      </p:sp>
      <p:sp>
        <p:nvSpPr>
          <p:cNvPr id="106" name="Text Placeholder 2"/>
          <p:cNvSpPr>
            <a:spLocks noGrp="1"/>
          </p:cNvSpPr>
          <p:nvPr>
            <p:custDataLst>
              <p:tags r:id="rId7"/>
            </p:custDataLst>
          </p:nvPr>
        </p:nvSpPr>
        <p:spPr bwMode="auto">
          <a:xfrm>
            <a:off x="2975978" y="3450424"/>
            <a:ext cx="5826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0A38A6FC-1680-4D1B-BB3F-D4B15FBC6DB5}" type="datetime'''''''An''''''''''xi''et''''''y'''''''''''''''''">
              <a:rPr lang="en-US" altLang="en-US" sz="1400"/>
              <a:pPr marL="0" indent="0" algn="r">
                <a:spcBef>
                  <a:spcPct val="0"/>
                </a:spcBef>
                <a:buNone/>
              </a:pPr>
              <a:t>Anxiety</a:t>
            </a:fld>
            <a:endParaRPr lang="en-US" sz="1400" dirty="0">
              <a:latin typeface="+mn-lt"/>
              <a:sym typeface="+mn-lt"/>
            </a:endParaRPr>
          </a:p>
        </p:txBody>
      </p:sp>
      <p:sp>
        <p:nvSpPr>
          <p:cNvPr id="123" name="Text Placeholder 2"/>
          <p:cNvSpPr>
            <a:spLocks noGrp="1"/>
          </p:cNvSpPr>
          <p:nvPr>
            <p:custDataLst>
              <p:tags r:id="rId8"/>
            </p:custDataLst>
          </p:nvPr>
        </p:nvSpPr>
        <p:spPr bwMode="auto">
          <a:xfrm>
            <a:off x="2287002" y="4645812"/>
            <a:ext cx="12715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53746069-7F75-48F9-ADBA-1E5D49315957}" type="datetime'''Bi''po''''lar'''' ''''Di''''''''so''r''d''er'''''''''''''''">
              <a:rPr lang="en-US" altLang="en-US" sz="1400"/>
              <a:pPr marL="0" indent="0" algn="r">
                <a:spcBef>
                  <a:spcPct val="0"/>
                </a:spcBef>
                <a:buNone/>
              </a:pPr>
              <a:t>Bipolar Disorder</a:t>
            </a:fld>
            <a:endParaRPr lang="en-US" sz="1400" dirty="0">
              <a:latin typeface="+mn-lt"/>
              <a:sym typeface="+mn-lt"/>
            </a:endParaRPr>
          </a:p>
        </p:txBody>
      </p:sp>
      <p:sp>
        <p:nvSpPr>
          <p:cNvPr id="125" name="Text Placeholder 2"/>
          <p:cNvSpPr>
            <a:spLocks noGrp="1"/>
          </p:cNvSpPr>
          <p:nvPr>
            <p:custDataLst>
              <p:tags r:id="rId9"/>
            </p:custDataLst>
          </p:nvPr>
        </p:nvSpPr>
        <p:spPr bwMode="auto">
          <a:xfrm>
            <a:off x="1648828" y="5147463"/>
            <a:ext cx="1909763"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126F43C2-20F0-4397-974F-8D92FFDF5C03}" type="datetime'Sc''hizoph''ren''ia / &#10;S''chizo''affect''i''v''''e ''Disorder'">
              <a:rPr lang="en-US" altLang="en-US" sz="1400"/>
              <a:pPr marL="0" indent="0" algn="r">
                <a:spcBef>
                  <a:spcPct val="0"/>
                </a:spcBef>
                <a:buNone/>
              </a:pPr>
              <a:t>Schizophrenia / 
Schizoaffective Disorder</a:t>
            </a:fld>
            <a:endParaRPr lang="en-US" sz="1400" dirty="0">
              <a:latin typeface="+mn-lt"/>
              <a:sym typeface="+mn-lt"/>
            </a:endParaRPr>
          </a:p>
        </p:txBody>
      </p:sp>
      <p:graphicFrame>
        <p:nvGraphicFramePr>
          <p:cNvPr id="94" name="Chart 93"/>
          <p:cNvGraphicFramePr/>
          <p:nvPr>
            <p:custDataLst>
              <p:tags r:id="rId10"/>
            </p:custDataLst>
            <p:extLst>
              <p:ext uri="{D42A27DB-BD31-4B8C-83A1-F6EECF244321}">
                <p14:modId xmlns:p14="http://schemas.microsoft.com/office/powerpoint/2010/main" val="3110575478"/>
              </p:ext>
            </p:extLst>
          </p:nvPr>
        </p:nvGraphicFramePr>
        <p:xfrm>
          <a:off x="7459078" y="2566187"/>
          <a:ext cx="3254375" cy="3257550"/>
        </p:xfrm>
        <a:graphic>
          <a:graphicData uri="http://schemas.openxmlformats.org/drawingml/2006/chart">
            <c:chart xmlns:c="http://schemas.openxmlformats.org/drawingml/2006/chart" xmlns:r="http://schemas.openxmlformats.org/officeDocument/2006/relationships" r:id="rId20"/>
          </a:graphicData>
        </a:graphic>
      </p:graphicFrame>
      <p:sp>
        <p:nvSpPr>
          <p:cNvPr id="58" name="Text Placeholder 2"/>
          <p:cNvSpPr>
            <a:spLocks noGrp="1"/>
          </p:cNvSpPr>
          <p:nvPr>
            <p:custDataLst>
              <p:tags r:id="rId11"/>
            </p:custDataLst>
          </p:nvPr>
        </p:nvSpPr>
        <p:spPr bwMode="auto">
          <a:xfrm>
            <a:off x="7378115" y="2861462"/>
            <a:ext cx="5826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9338AAF4-1110-46ED-AD62-6D0299629756}" type="datetime'''''''''A''''''''''''lc''''o''''''''''''''''h''o''''''''''l'">
              <a:rPr lang="en-US" altLang="en-US" sz="1400">
                <a:latin typeface="+mn-lt"/>
                <a:sym typeface="+mn-lt"/>
              </a:rPr>
              <a:pPr marL="0" indent="0" algn="r">
                <a:spcBef>
                  <a:spcPct val="0"/>
                </a:spcBef>
                <a:buNone/>
              </a:pPr>
              <a:t>Alcohol</a:t>
            </a:fld>
            <a:endParaRPr lang="en-US" sz="1400" dirty="0">
              <a:latin typeface="+mn-lt"/>
              <a:sym typeface="+mn-lt"/>
            </a:endParaRPr>
          </a:p>
        </p:txBody>
      </p:sp>
      <p:sp>
        <p:nvSpPr>
          <p:cNvPr id="66" name="Text Placeholder 2"/>
          <p:cNvSpPr>
            <a:spLocks noGrp="1"/>
          </p:cNvSpPr>
          <p:nvPr>
            <p:custDataLst>
              <p:tags r:id="rId12"/>
            </p:custDataLst>
          </p:nvPr>
        </p:nvSpPr>
        <p:spPr bwMode="auto">
          <a:xfrm>
            <a:off x="6609765" y="5237950"/>
            <a:ext cx="1350963"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7C6FBE62-EB85-492F-A536-50412930750B}" type="datetime'Benzo''d''''ia''zepi''nes&#10;(''''no''t p''res''crib''''ed)'''">
              <a:rPr lang="en-US" altLang="en-US" sz="1400"/>
              <a:pPr marL="0" indent="0" algn="r">
                <a:spcBef>
                  <a:spcPct val="0"/>
                </a:spcBef>
                <a:buNone/>
              </a:pPr>
              <a:t>Benzodiazepines
(not prescribed)</a:t>
            </a:fld>
            <a:endParaRPr lang="en-US" sz="1400" dirty="0">
              <a:latin typeface="+mn-lt"/>
              <a:sym typeface="+mn-lt"/>
            </a:endParaRPr>
          </a:p>
        </p:txBody>
      </p:sp>
      <p:sp>
        <p:nvSpPr>
          <p:cNvPr id="60" name="Text Placeholder 2"/>
          <p:cNvSpPr>
            <a:spLocks noGrp="1"/>
          </p:cNvSpPr>
          <p:nvPr>
            <p:custDataLst>
              <p:tags r:id="rId13"/>
            </p:custDataLst>
          </p:nvPr>
        </p:nvSpPr>
        <p:spPr bwMode="auto">
          <a:xfrm>
            <a:off x="7359065" y="3480587"/>
            <a:ext cx="6016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854BBBF5-7490-443C-A831-031854C0B83E}" type="datetime'O''''''''''''''''''''''p''''''''''i''o''''''i''''''''''ds'">
              <a:rPr lang="en-US" altLang="en-US" sz="1400"/>
              <a:pPr marL="0" indent="0" algn="r">
                <a:spcBef>
                  <a:spcPct val="0"/>
                </a:spcBef>
                <a:buNone/>
              </a:pPr>
              <a:t>Opioids</a:t>
            </a:fld>
            <a:endParaRPr lang="en-US" sz="1400" dirty="0">
              <a:latin typeface="+mn-lt"/>
              <a:sym typeface="+mn-lt"/>
            </a:endParaRPr>
          </a:p>
        </p:txBody>
      </p:sp>
      <p:sp>
        <p:nvSpPr>
          <p:cNvPr id="62" name="Text Placeholder 2"/>
          <p:cNvSpPr>
            <a:spLocks noGrp="1"/>
          </p:cNvSpPr>
          <p:nvPr>
            <p:custDataLst>
              <p:tags r:id="rId14"/>
            </p:custDataLst>
          </p:nvPr>
        </p:nvSpPr>
        <p:spPr bwMode="auto">
          <a:xfrm>
            <a:off x="6698665" y="4098124"/>
            <a:ext cx="12620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ABF49B33-F9BE-4C87-A376-7420E6B10DC3}" type="datetime'C''''o''''''''''''''c''aine'' ''''''''''/ C''''''''rac''''''k'">
              <a:rPr lang="en-US" altLang="en-US" sz="1400"/>
              <a:pPr marL="0" indent="0" algn="r">
                <a:spcBef>
                  <a:spcPct val="0"/>
                </a:spcBef>
                <a:buNone/>
              </a:pPr>
              <a:t>Cocaine / Crack</a:t>
            </a:fld>
            <a:endParaRPr lang="en-US" sz="1400" dirty="0">
              <a:latin typeface="+mn-lt"/>
              <a:sym typeface="+mn-lt"/>
            </a:endParaRPr>
          </a:p>
        </p:txBody>
      </p:sp>
      <p:sp>
        <p:nvSpPr>
          <p:cNvPr id="64" name="Text Placeholder 2"/>
          <p:cNvSpPr>
            <a:spLocks noGrp="1"/>
          </p:cNvSpPr>
          <p:nvPr>
            <p:custDataLst>
              <p:tags r:id="rId15"/>
            </p:custDataLst>
          </p:nvPr>
        </p:nvSpPr>
        <p:spPr bwMode="auto">
          <a:xfrm>
            <a:off x="6503403" y="4717249"/>
            <a:ext cx="14573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8315CD78-F099-4E8B-AAB5-55E39963047A}" type="datetime'M''e''tha''mp''''''''h''et''am''''i''''e''s'''''''''">
              <a:rPr lang="en-US" altLang="en-US" sz="1400"/>
              <a:pPr marL="0" indent="0" algn="r">
                <a:spcBef>
                  <a:spcPct val="0"/>
                </a:spcBef>
                <a:buNone/>
              </a:pPr>
              <a:t>Methamphetamies</a:t>
            </a:fld>
            <a:endParaRPr lang="en-US" sz="1400" dirty="0">
              <a:latin typeface="+mn-lt"/>
              <a:sym typeface="+mn-lt"/>
            </a:endParaRPr>
          </a:p>
        </p:txBody>
      </p:sp>
      <p:grpSp>
        <p:nvGrpSpPr>
          <p:cNvPr id="69" name="Group 68"/>
          <p:cNvGrpSpPr/>
          <p:nvPr/>
        </p:nvGrpSpPr>
        <p:grpSpPr>
          <a:xfrm>
            <a:off x="1540124" y="1875433"/>
            <a:ext cx="4036932" cy="458741"/>
            <a:chOff x="5878130" y="1125407"/>
            <a:chExt cx="2780096" cy="313428"/>
          </a:xfrm>
        </p:grpSpPr>
        <p:sp>
          <p:nvSpPr>
            <p:cNvPr id="70" name="Content Placeholder 1"/>
            <p:cNvSpPr txBox="1">
              <a:spLocks/>
            </p:cNvSpPr>
            <p:nvPr/>
          </p:nvSpPr>
          <p:spPr>
            <a:xfrm>
              <a:off x="5878732" y="1125407"/>
              <a:ext cx="2779494" cy="259741"/>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2763" indent="-168275"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chemeClr val="tx2"/>
                </a:buClr>
                <a:buSzPct val="12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400" b="1" dirty="0">
                  <a:solidFill>
                    <a:srgbClr val="00437B"/>
                  </a:solidFill>
                </a:rPr>
                <a:t>Psychiatric co-morbidities</a:t>
              </a:r>
            </a:p>
          </p:txBody>
        </p:sp>
        <p:cxnSp>
          <p:nvCxnSpPr>
            <p:cNvPr id="72" name="Straight Connector 71"/>
            <p:cNvCxnSpPr/>
            <p:nvPr/>
          </p:nvCxnSpPr>
          <p:spPr>
            <a:xfrm>
              <a:off x="5878130" y="1438835"/>
              <a:ext cx="27794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6296936" y="1892845"/>
            <a:ext cx="4196235" cy="458741"/>
            <a:chOff x="5878130" y="1125407"/>
            <a:chExt cx="2780096" cy="313428"/>
          </a:xfrm>
        </p:grpSpPr>
        <p:sp>
          <p:nvSpPr>
            <p:cNvPr id="84" name="Content Placeholder 1"/>
            <p:cNvSpPr txBox="1">
              <a:spLocks/>
            </p:cNvSpPr>
            <p:nvPr/>
          </p:nvSpPr>
          <p:spPr>
            <a:xfrm>
              <a:off x="5878732" y="1125407"/>
              <a:ext cx="2779494" cy="259741"/>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2763" indent="-168275"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chemeClr val="tx2"/>
                </a:buClr>
                <a:buSzPct val="12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400" b="1" dirty="0">
                  <a:solidFill>
                    <a:srgbClr val="00437B"/>
                  </a:solidFill>
                </a:rPr>
                <a:t>Active substance use at the time of admission</a:t>
              </a:r>
            </a:p>
          </p:txBody>
        </p:sp>
        <p:cxnSp>
          <p:nvCxnSpPr>
            <p:cNvPr id="85" name="Straight Connector 84"/>
            <p:cNvCxnSpPr/>
            <p:nvPr/>
          </p:nvCxnSpPr>
          <p:spPr>
            <a:xfrm>
              <a:off x="5878130" y="1438835"/>
              <a:ext cx="27794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993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920409236"/>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592" imgH="595" progId="TCLayout.ActiveDocument.1">
                  <p:embed/>
                </p:oleObj>
              </mc:Choice>
              <mc:Fallback>
                <p:oleObj name="think-cell Slide" r:id="rId16" imgW="592" imgH="595" progId="TCLayout.ActiveDocument.1">
                  <p:embed/>
                  <p:pic>
                    <p:nvPicPr>
                      <p:cNvPr id="0" name=""/>
                      <p:cNvPicPr/>
                      <p:nvPr/>
                    </p:nvPicPr>
                    <p:blipFill>
                      <a:blip r:embed="rId17"/>
                      <a:stretch>
                        <a:fillRect/>
                      </a:stretch>
                    </p:blipFill>
                    <p:spPr>
                      <a:xfrm>
                        <a:off x="1525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dirty="0">
              <a:cs typeface="Arial" panose="020B0604020202020204" pitchFamily="34" charset="0"/>
              <a:sym typeface="+mn-lt"/>
            </a:endParaRPr>
          </a:p>
        </p:txBody>
      </p:sp>
      <p:sp>
        <p:nvSpPr>
          <p:cNvPr id="3" name="Text Placeholder 2"/>
          <p:cNvSpPr>
            <a:spLocks noGrp="1"/>
          </p:cNvSpPr>
          <p:nvPr>
            <p:ph type="body" sz="quarter" idx="11"/>
          </p:nvPr>
        </p:nvSpPr>
        <p:spPr>
          <a:xfrm>
            <a:off x="1733553" y="6558251"/>
            <a:ext cx="7069929" cy="189778"/>
          </a:xfrm>
        </p:spPr>
        <p:txBody>
          <a:bodyPr>
            <a:normAutofit fontScale="92500"/>
          </a:bodyPr>
          <a:lstStyle/>
          <a:p>
            <a:r>
              <a:rPr lang="en-US" dirty="0"/>
              <a:t>COVID Recuperation Unit in Boston, Massachusetts – April – June 2020</a:t>
            </a:r>
          </a:p>
        </p:txBody>
      </p:sp>
      <p:sp>
        <p:nvSpPr>
          <p:cNvPr id="4" name="Title 3"/>
          <p:cNvSpPr>
            <a:spLocks noGrp="1"/>
          </p:cNvSpPr>
          <p:nvPr>
            <p:ph type="title"/>
          </p:nvPr>
        </p:nvSpPr>
        <p:spPr>
          <a:xfrm>
            <a:off x="260919" y="355313"/>
            <a:ext cx="11670161" cy="634999"/>
          </a:xfrm>
        </p:spPr>
        <p:txBody>
          <a:bodyPr>
            <a:normAutofit/>
          </a:bodyPr>
          <a:lstStyle/>
          <a:p>
            <a:r>
              <a:rPr lang="en-US" sz="3100" b="1" dirty="0"/>
              <a:t>Demographics and Outcomes of Care</a:t>
            </a:r>
          </a:p>
        </p:txBody>
      </p:sp>
      <p:graphicFrame>
        <p:nvGraphicFramePr>
          <p:cNvPr id="64" name="Chart 63"/>
          <p:cNvGraphicFramePr/>
          <p:nvPr>
            <p:custDataLst>
              <p:tags r:id="rId3"/>
            </p:custDataLst>
            <p:extLst>
              <p:ext uri="{D42A27DB-BD31-4B8C-83A1-F6EECF244321}">
                <p14:modId xmlns:p14="http://schemas.microsoft.com/office/powerpoint/2010/main" val="156770050"/>
              </p:ext>
            </p:extLst>
          </p:nvPr>
        </p:nvGraphicFramePr>
        <p:xfrm>
          <a:off x="2163763" y="1728967"/>
          <a:ext cx="2770188" cy="3944937"/>
        </p:xfrm>
        <a:graphic>
          <a:graphicData uri="http://schemas.openxmlformats.org/drawingml/2006/chart">
            <c:chart xmlns:c="http://schemas.openxmlformats.org/drawingml/2006/chart" xmlns:r="http://schemas.openxmlformats.org/officeDocument/2006/relationships" r:id="rId18"/>
          </a:graphicData>
        </a:graphic>
      </p:graphicFrame>
      <p:cxnSp>
        <p:nvCxnSpPr>
          <p:cNvPr id="38" name="Straight Connector 37"/>
          <p:cNvCxnSpPr/>
          <p:nvPr>
            <p:custDataLst>
              <p:tags r:id="rId4"/>
            </p:custDataLst>
          </p:nvPr>
        </p:nvCxnSpPr>
        <p:spPr bwMode="auto">
          <a:xfrm>
            <a:off x="2850359" y="2445286"/>
            <a:ext cx="98425" cy="76200"/>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
            </p:custDataLst>
          </p:nvPr>
        </p:nvCxnSpPr>
        <p:spPr bwMode="auto">
          <a:xfrm flipH="1">
            <a:off x="4271170" y="1827749"/>
            <a:ext cx="203200" cy="0"/>
          </a:xfrm>
          <a:prstGeom prst="line">
            <a:avLst/>
          </a:prstGeom>
          <a:ln w="952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 Placeholder 2"/>
          <p:cNvSpPr>
            <a:spLocks noGrp="1"/>
          </p:cNvSpPr>
          <p:nvPr>
            <p:custDataLst>
              <p:tags r:id="rId6"/>
            </p:custDataLst>
          </p:nvPr>
        </p:nvSpPr>
        <p:spPr bwMode="auto">
          <a:xfrm>
            <a:off x="1642270" y="4651911"/>
            <a:ext cx="1182688" cy="438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BED259AF-9495-4BB2-8B0D-84C765428EFF}" type="datetime'''''B''''''l''''ack,&#10;''''''n''on-''H''i''s''''''pa''n''''i''c'">
              <a:rPr lang="en-US" altLang="en-US"/>
              <a:pPr marL="0" indent="0" algn="r">
                <a:spcBef>
                  <a:spcPct val="0"/>
                </a:spcBef>
                <a:buNone/>
              </a:pPr>
              <a:t>Black,
non-Hispanic</a:t>
            </a:fld>
            <a:endParaRPr lang="en-US" dirty="0">
              <a:latin typeface="+mn-lt"/>
              <a:sym typeface="+mn-lt"/>
            </a:endParaRPr>
          </a:p>
        </p:txBody>
      </p:sp>
      <p:sp>
        <p:nvSpPr>
          <p:cNvPr id="71" name="Text Placeholder 2"/>
          <p:cNvSpPr>
            <a:spLocks noGrp="1"/>
          </p:cNvSpPr>
          <p:nvPr>
            <p:custDataLst>
              <p:tags r:id="rId7"/>
            </p:custDataLst>
          </p:nvPr>
        </p:nvSpPr>
        <p:spPr bwMode="auto">
          <a:xfrm>
            <a:off x="1980408" y="2051587"/>
            <a:ext cx="844550" cy="2190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30DE0625-8E26-4AD5-879C-56E2F4398DDA}" type="datetime'U''n''k''''''n''o''''''''''''''''''''''w''''n'''''''''">
              <a:rPr lang="en-US" altLang="en-US"/>
              <a:pPr marL="0" indent="0" algn="r">
                <a:spcBef>
                  <a:spcPct val="0"/>
                </a:spcBef>
                <a:buNone/>
              </a:pPr>
              <a:t>Unknown</a:t>
            </a:fld>
            <a:endParaRPr lang="en-US" dirty="0">
              <a:latin typeface="+mn-lt"/>
              <a:sym typeface="+mn-lt"/>
            </a:endParaRPr>
          </a:p>
        </p:txBody>
      </p:sp>
      <p:sp>
        <p:nvSpPr>
          <p:cNvPr id="13" name="Text Placeholder 2"/>
          <p:cNvSpPr>
            <a:spLocks noGrp="1"/>
          </p:cNvSpPr>
          <p:nvPr>
            <p:custDataLst>
              <p:tags r:id="rId8"/>
            </p:custDataLst>
          </p:nvPr>
        </p:nvSpPr>
        <p:spPr bwMode="auto">
          <a:xfrm>
            <a:off x="4525171" y="1732499"/>
            <a:ext cx="4540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fld id="{5FB797FD-F282-4DD4-B956-F367E60EE8C7}" type="datetime'''''''1''0''''''''''''''''''''''''''''''''''''0%'''''''''">
              <a:rPr lang="en-US" altLang="en-US" sz="1400">
                <a:latin typeface="+mn-lt"/>
                <a:sym typeface="+mn-lt"/>
              </a:rPr>
              <a:pPr marL="0" indent="0">
                <a:spcBef>
                  <a:spcPct val="0"/>
                </a:spcBef>
                <a:buNone/>
              </a:pPr>
              <a:t>100%</a:t>
            </a:fld>
            <a:endParaRPr lang="en-US" sz="1400" dirty="0">
              <a:latin typeface="+mn-lt"/>
              <a:sym typeface="+mn-lt"/>
            </a:endParaRPr>
          </a:p>
        </p:txBody>
      </p:sp>
      <p:sp>
        <p:nvSpPr>
          <p:cNvPr id="156" name="Text Placeholder 2"/>
          <p:cNvSpPr>
            <a:spLocks noGrp="1"/>
          </p:cNvSpPr>
          <p:nvPr>
            <p:custDataLst>
              <p:tags r:id="rId9"/>
            </p:custDataLst>
          </p:nvPr>
        </p:nvSpPr>
        <p:spPr bwMode="auto">
          <a:xfrm>
            <a:off x="2948784" y="5819596"/>
            <a:ext cx="1241425" cy="438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fld id="{6C834CC8-07D3-4676-9911-549B799E418B}" type="datetime'''C''RU Patie''n''''''''''''''ts''&#10;''by'''' r''a''''ce'''">
              <a:rPr lang="en-US" altLang="en-US"/>
              <a:pPr marL="0" indent="0" algn="ctr">
                <a:spcBef>
                  <a:spcPct val="0"/>
                </a:spcBef>
                <a:buNone/>
              </a:pPr>
              <a:t>CRU Patients
by race</a:t>
            </a:fld>
            <a:r>
              <a:rPr lang="en-US" altLang="en-US" dirty="0"/>
              <a:t>/ethnicity</a:t>
            </a:r>
            <a:endParaRPr lang="en-US" dirty="0">
              <a:latin typeface="+mn-lt"/>
              <a:sym typeface="+mn-lt"/>
            </a:endParaRPr>
          </a:p>
        </p:txBody>
      </p:sp>
      <p:sp>
        <p:nvSpPr>
          <p:cNvPr id="80" name="Text Placeholder 2"/>
          <p:cNvSpPr>
            <a:spLocks noGrp="1"/>
          </p:cNvSpPr>
          <p:nvPr>
            <p:custDataLst>
              <p:tags r:id="rId10"/>
            </p:custDataLst>
          </p:nvPr>
        </p:nvSpPr>
        <p:spPr bwMode="gray">
          <a:xfrm>
            <a:off x="3428208" y="2411950"/>
            <a:ext cx="350838" cy="219075"/>
          </a:xfrm>
          <a:prstGeom prst="rect">
            <a:avLst/>
          </a:prstGeom>
          <a:solidFill>
            <a:srgbClr val="808080"/>
          </a:solidFill>
          <a:ln>
            <a:noFill/>
          </a:ln>
        </p:spPr>
        <p:txBody>
          <a:bodyPr vert="horz" wrap="none" lIns="28575" tIns="0" rIns="28575"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fld id="{BA40DA87-410E-45F9-9BAB-87138F33D740}" type="datetime'''''''''''''''''''''''1''''''''''''''''''''''%'''''''''">
              <a:rPr lang="en-US" altLang="en-US">
                <a:solidFill>
                  <a:schemeClr val="bg1"/>
                </a:solidFill>
                <a:latin typeface="+mn-lt"/>
                <a:sym typeface="+mn-lt"/>
              </a:rPr>
              <a:pPr marL="0" indent="0" algn="ctr">
                <a:spcBef>
                  <a:spcPct val="0"/>
                </a:spcBef>
                <a:buNone/>
              </a:pPr>
              <a:t>1%</a:t>
            </a:fld>
            <a:endParaRPr lang="en-US" dirty="0">
              <a:solidFill>
                <a:schemeClr val="bg1"/>
              </a:solidFill>
              <a:latin typeface="+mn-lt"/>
              <a:sym typeface="+mn-lt"/>
            </a:endParaRPr>
          </a:p>
        </p:txBody>
      </p:sp>
      <p:sp>
        <p:nvSpPr>
          <p:cNvPr id="47" name="Text Placeholder 2"/>
          <p:cNvSpPr>
            <a:spLocks noGrp="1"/>
          </p:cNvSpPr>
          <p:nvPr>
            <p:custDataLst>
              <p:tags r:id="rId11"/>
            </p:custDataLst>
          </p:nvPr>
        </p:nvSpPr>
        <p:spPr bwMode="auto">
          <a:xfrm>
            <a:off x="1642270" y="3323174"/>
            <a:ext cx="1182688" cy="438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13A8D668-2951-4CFC-BC0E-FE146DB886AE}" type="datetime'W''hi''t''e'''''',&#10;non''-His''pa''''''''''n''''i''c'">
              <a:rPr lang="en-US" altLang="en-US"/>
              <a:pPr marL="0" indent="0" algn="r">
                <a:spcBef>
                  <a:spcPct val="0"/>
                </a:spcBef>
                <a:buNone/>
              </a:pPr>
              <a:t>White,
non-Hispanic</a:t>
            </a:fld>
            <a:endParaRPr lang="en-US" dirty="0">
              <a:latin typeface="+mn-lt"/>
              <a:sym typeface="+mn-lt"/>
            </a:endParaRPr>
          </a:p>
        </p:txBody>
      </p:sp>
      <p:sp>
        <p:nvSpPr>
          <p:cNvPr id="10" name="Text Placeholder 2"/>
          <p:cNvSpPr>
            <a:spLocks noGrp="1"/>
          </p:cNvSpPr>
          <p:nvPr>
            <p:custDataLst>
              <p:tags r:id="rId12"/>
            </p:custDataLst>
          </p:nvPr>
        </p:nvSpPr>
        <p:spPr bwMode="auto">
          <a:xfrm>
            <a:off x="2315370" y="2335750"/>
            <a:ext cx="509588" cy="2190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1BE1C74C-01AB-4806-B64B-AFF4B07600C8}" type="datetime'''''''''O''t''''''''''h''''''''''''''''''''e''''''''r'''''''">
              <a:rPr lang="en-US" altLang="en-US"/>
              <a:pPr marL="0" indent="0" algn="r">
                <a:spcBef>
                  <a:spcPct val="0"/>
                </a:spcBef>
                <a:buNone/>
              </a:pPr>
              <a:t>Other</a:t>
            </a:fld>
            <a:endParaRPr lang="en-US" dirty="0">
              <a:latin typeface="+mn-lt"/>
              <a:sym typeface="+mn-lt"/>
            </a:endParaRPr>
          </a:p>
        </p:txBody>
      </p:sp>
      <p:sp>
        <p:nvSpPr>
          <p:cNvPr id="11" name="Text Placeholder 2"/>
          <p:cNvSpPr>
            <a:spLocks noGrp="1"/>
          </p:cNvSpPr>
          <p:nvPr>
            <p:custDataLst>
              <p:tags r:id="rId13"/>
            </p:custDataLst>
          </p:nvPr>
        </p:nvSpPr>
        <p:spPr bwMode="auto">
          <a:xfrm>
            <a:off x="2045496" y="2605624"/>
            <a:ext cx="779463" cy="438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B92133D4-E394-4C53-9005-14C33B1F3CBB}" type="datetime'H''''''''''''is''p''ani''''c&#10;or'''''' L''a''''''''ti''''''nx'">
              <a:rPr lang="en-US" altLang="en-US"/>
              <a:pPr marL="0" indent="0" algn="r">
                <a:spcBef>
                  <a:spcPct val="0"/>
                </a:spcBef>
                <a:buNone/>
              </a:pPr>
              <a:t>Hispanic
or Latinx</a:t>
            </a:fld>
            <a:endParaRPr lang="en-US" dirty="0">
              <a:latin typeface="+mn-lt"/>
              <a:sym typeface="+mn-lt"/>
            </a:endParaRPr>
          </a:p>
        </p:txBody>
      </p:sp>
      <p:sp>
        <p:nvSpPr>
          <p:cNvPr id="14" name="Text Placeholder 2"/>
          <p:cNvSpPr>
            <a:spLocks noGrp="1"/>
          </p:cNvSpPr>
          <p:nvPr>
            <p:custDataLst>
              <p:tags r:id="rId14"/>
            </p:custDataLst>
          </p:nvPr>
        </p:nvSpPr>
        <p:spPr bwMode="gray">
          <a:xfrm>
            <a:off x="3405983" y="1583275"/>
            <a:ext cx="395288" cy="2190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8575" tIns="0" rIns="28575" bIns="0" numCol="1" spcCol="0" rtlCol="0" anchor="b" anchorCtr="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fld id="{8C2FD665-7E26-4EB3-8335-763379C8AD5A}" type="datetime'''''''''''''''''''''''''''''22''''''''''''''6'''''''''''''">
              <a:rPr lang="en-US" altLang="en-US"/>
              <a:pPr marL="0" indent="0" algn="ctr">
                <a:spcBef>
                  <a:spcPct val="0"/>
                </a:spcBef>
                <a:buNone/>
              </a:pPr>
              <a:t>226</a:t>
            </a:fld>
            <a:endParaRPr lang="en-US" dirty="0">
              <a:latin typeface="+mn-lt"/>
              <a:sym typeface="+mn-lt"/>
            </a:endParaRPr>
          </a:p>
        </p:txBody>
      </p:sp>
      <p:sp>
        <p:nvSpPr>
          <p:cNvPr id="22" name="Content Placeholder 1"/>
          <p:cNvSpPr txBox="1">
            <a:spLocks/>
          </p:cNvSpPr>
          <p:nvPr/>
        </p:nvSpPr>
        <p:spPr>
          <a:xfrm>
            <a:off x="5537200" y="2094143"/>
            <a:ext cx="5133567" cy="3214583"/>
          </a:xfrm>
          <a:prstGeom prst="rect">
            <a:avLst/>
          </a:prstGeom>
          <a:ln>
            <a:solidFill>
              <a:schemeClr val="tx1">
                <a:lumMod val="85000"/>
                <a:lumOff val="1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2763" indent="-168275"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chemeClr val="tx2"/>
              </a:buClr>
              <a:buSzPct val="12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600"/>
              </a:spcAft>
            </a:pPr>
            <a:r>
              <a:rPr lang="en-US" dirty="0"/>
              <a:t>The CRU helped avoid exceeding hospital bed capacity during the epidemic surge</a:t>
            </a:r>
          </a:p>
          <a:p>
            <a:pPr fontAlgn="auto">
              <a:lnSpc>
                <a:spcPct val="100000"/>
              </a:lnSpc>
              <a:spcAft>
                <a:spcPts val="600"/>
              </a:spcAft>
            </a:pPr>
            <a:r>
              <a:rPr lang="en-US" dirty="0"/>
              <a:t>There were no deaths in the unit</a:t>
            </a:r>
          </a:p>
          <a:p>
            <a:pPr fontAlgn="auto">
              <a:lnSpc>
                <a:spcPct val="100000"/>
              </a:lnSpc>
              <a:spcAft>
                <a:spcPts val="600"/>
              </a:spcAft>
            </a:pPr>
            <a:r>
              <a:rPr lang="en-US" dirty="0"/>
              <a:t>23% of patients were not discharged to shelters; staff succeeded in placing these patients with family or residential treatment programs </a:t>
            </a:r>
          </a:p>
          <a:p>
            <a:pPr fontAlgn="auto">
              <a:lnSpc>
                <a:spcPct val="100000"/>
              </a:lnSpc>
              <a:spcAft>
                <a:spcPts val="600"/>
              </a:spcAft>
            </a:pPr>
            <a:r>
              <a:rPr lang="en-US" dirty="0"/>
              <a:t>5% of patients developed serious complications and were transferred </a:t>
            </a:r>
          </a:p>
          <a:p>
            <a:pPr fontAlgn="auto">
              <a:lnSpc>
                <a:spcPct val="100000"/>
              </a:lnSpc>
              <a:spcAft>
                <a:spcPts val="600"/>
              </a:spcAft>
            </a:pPr>
            <a:r>
              <a:rPr lang="en-US" dirty="0"/>
              <a:t>3% experienced a non-fatal overdose</a:t>
            </a:r>
          </a:p>
          <a:p>
            <a:pPr lvl="1" fontAlgn="auto">
              <a:lnSpc>
                <a:spcPct val="100000"/>
              </a:lnSpc>
              <a:spcAft>
                <a:spcPts val="600"/>
              </a:spcAft>
            </a:pPr>
            <a:endParaRPr lang="en-US" dirty="0"/>
          </a:p>
          <a:p>
            <a:pPr fontAlgn="auto">
              <a:lnSpc>
                <a:spcPct val="100000"/>
              </a:lnSpc>
              <a:spcAft>
                <a:spcPts val="600"/>
              </a:spcAft>
            </a:pPr>
            <a:endParaRPr lang="en-US" dirty="0"/>
          </a:p>
        </p:txBody>
      </p:sp>
    </p:spTree>
    <p:extLst>
      <p:ext uri="{BB962C8B-B14F-4D97-AF65-F5344CB8AC3E}">
        <p14:creationId xmlns:p14="http://schemas.microsoft.com/office/powerpoint/2010/main" val="390907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1"/>
            </p:custDataLst>
            <p:extLst>
              <p:ext uri="{D42A27DB-BD31-4B8C-83A1-F6EECF244321}">
                <p14:modId xmlns:p14="http://schemas.microsoft.com/office/powerpoint/2010/main" val="1605602483"/>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41" name="Rectangle 40" hidden="1"/>
          <p:cNvSpPr/>
          <p:nvPr>
            <p:custDataLst>
              <p:tags r:id="rId2"/>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p:cNvSpPr>
            <a:spLocks noGrp="1"/>
          </p:cNvSpPr>
          <p:nvPr>
            <p:ph type="title"/>
          </p:nvPr>
        </p:nvSpPr>
        <p:spPr>
          <a:xfrm>
            <a:off x="231773" y="351134"/>
            <a:ext cx="11670161" cy="634999"/>
          </a:xfrm>
        </p:spPr>
        <p:txBody>
          <a:bodyPr>
            <a:normAutofit/>
          </a:bodyPr>
          <a:lstStyle/>
          <a:p>
            <a:r>
              <a:rPr lang="en-US" sz="3100" b="1" dirty="0"/>
              <a:t>CRU – Adaptations to SUD care</a:t>
            </a:r>
          </a:p>
        </p:txBody>
      </p:sp>
      <p:cxnSp>
        <p:nvCxnSpPr>
          <p:cNvPr id="16" name="Straight Connector 15"/>
          <p:cNvCxnSpPr/>
          <p:nvPr/>
        </p:nvCxnSpPr>
        <p:spPr>
          <a:xfrm>
            <a:off x="3082880" y="2293597"/>
            <a:ext cx="736757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58642" y="2911390"/>
            <a:ext cx="2230151" cy="13205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b="1" dirty="0">
                <a:solidFill>
                  <a:srgbClr val="1D588A"/>
                </a:solidFill>
              </a:rPr>
              <a:t>Methadone Initiation</a:t>
            </a:r>
          </a:p>
        </p:txBody>
      </p:sp>
      <p:cxnSp>
        <p:nvCxnSpPr>
          <p:cNvPr id="18" name="Straight Connector 17"/>
          <p:cNvCxnSpPr/>
          <p:nvPr/>
        </p:nvCxnSpPr>
        <p:spPr>
          <a:xfrm>
            <a:off x="3082880" y="2859771"/>
            <a:ext cx="736757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84322" y="4367061"/>
            <a:ext cx="2204471" cy="9266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b="1" dirty="0">
                <a:solidFill>
                  <a:srgbClr val="1D588A"/>
                </a:solidFill>
              </a:rPr>
              <a:t>Harm reduction</a:t>
            </a:r>
          </a:p>
        </p:txBody>
      </p:sp>
      <p:cxnSp>
        <p:nvCxnSpPr>
          <p:cNvPr id="20" name="Straight Connector 19"/>
          <p:cNvCxnSpPr/>
          <p:nvPr/>
        </p:nvCxnSpPr>
        <p:spPr>
          <a:xfrm>
            <a:off x="3082879" y="4231933"/>
            <a:ext cx="736757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93820" y="5382727"/>
            <a:ext cx="2151921" cy="8463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b="1" dirty="0">
                <a:solidFill>
                  <a:srgbClr val="1D588A"/>
                </a:solidFill>
              </a:rPr>
              <a:t>Addiction Treatment</a:t>
            </a:r>
          </a:p>
        </p:txBody>
      </p:sp>
      <p:sp>
        <p:nvSpPr>
          <p:cNvPr id="6" name="Content Placeholder 1"/>
          <p:cNvSpPr txBox="1">
            <a:spLocks/>
          </p:cNvSpPr>
          <p:nvPr/>
        </p:nvSpPr>
        <p:spPr>
          <a:xfrm>
            <a:off x="2613565" y="1125408"/>
            <a:ext cx="3215017" cy="285807"/>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2763" indent="-168275"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chemeClr val="tx2"/>
              </a:buClr>
              <a:buSzPct val="12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None/>
            </a:pPr>
            <a:r>
              <a:rPr lang="en-US" b="1" dirty="0">
                <a:solidFill>
                  <a:srgbClr val="00437B"/>
                </a:solidFill>
                <a:latin typeface="+mj-lt"/>
              </a:rPr>
              <a:t>Context</a:t>
            </a:r>
          </a:p>
        </p:txBody>
      </p:sp>
      <p:cxnSp>
        <p:nvCxnSpPr>
          <p:cNvPr id="7" name="Straight Connector 6"/>
          <p:cNvCxnSpPr>
            <a:cxnSpLocks/>
          </p:cNvCxnSpPr>
          <p:nvPr/>
        </p:nvCxnSpPr>
        <p:spPr>
          <a:xfrm>
            <a:off x="2613565" y="1470288"/>
            <a:ext cx="37073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590575" y="2911392"/>
            <a:ext cx="3881246" cy="846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fontAlgn="auto">
              <a:spcBef>
                <a:spcPts val="1000"/>
              </a:spcBef>
              <a:spcAft>
                <a:spcPts val="0"/>
              </a:spcAft>
              <a:buClr>
                <a:schemeClr val="tx2"/>
              </a:buClr>
            </a:pPr>
            <a:r>
              <a:rPr lang="en-US" sz="1400" dirty="0">
                <a:solidFill>
                  <a:schemeClr val="tx1"/>
                </a:solidFill>
                <a:cs typeface="Arial" panose="020B0604020202020204" pitchFamily="34" charset="0"/>
              </a:rPr>
              <a:t>Initially, methadone was obtained via take-home by patients enrolled in OTP programs. This was operationally challenging, and some patients with opioid withdrawal were not enrolled in methadone treatment, but buprenorphine was contraindicated or was not preferred</a:t>
            </a:r>
          </a:p>
        </p:txBody>
      </p:sp>
      <p:sp>
        <p:nvSpPr>
          <p:cNvPr id="28" name="Rectangle 27"/>
          <p:cNvSpPr/>
          <p:nvPr/>
        </p:nvSpPr>
        <p:spPr>
          <a:xfrm>
            <a:off x="2613565" y="4435246"/>
            <a:ext cx="3858256" cy="846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fontAlgn="auto">
              <a:spcBef>
                <a:spcPts val="1000"/>
              </a:spcBef>
              <a:spcAft>
                <a:spcPts val="0"/>
              </a:spcAft>
              <a:buClr>
                <a:schemeClr val="tx2"/>
              </a:buClr>
            </a:pPr>
            <a:r>
              <a:rPr lang="en-US" sz="1400" dirty="0">
                <a:solidFill>
                  <a:schemeClr val="tx1"/>
                </a:solidFill>
                <a:cs typeface="Arial" panose="020B0604020202020204" pitchFamily="34" charset="0"/>
              </a:rPr>
              <a:t>Patients were typically not seeking treatment for SUDs when they were admitted</a:t>
            </a:r>
          </a:p>
        </p:txBody>
      </p:sp>
      <p:sp>
        <p:nvSpPr>
          <p:cNvPr id="24" name="Rectangle 23"/>
          <p:cNvSpPr/>
          <p:nvPr/>
        </p:nvSpPr>
        <p:spPr>
          <a:xfrm>
            <a:off x="2613565" y="5382726"/>
            <a:ext cx="3707336" cy="846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fontAlgn="auto">
              <a:spcBef>
                <a:spcPts val="1000"/>
              </a:spcBef>
              <a:spcAft>
                <a:spcPts val="0"/>
              </a:spcAft>
              <a:buClr>
                <a:schemeClr val="tx2"/>
              </a:buClr>
            </a:pPr>
            <a:r>
              <a:rPr lang="en-US" sz="1400" dirty="0">
                <a:solidFill>
                  <a:schemeClr val="tx1"/>
                </a:solidFill>
                <a:cs typeface="Arial" panose="020B0604020202020204" pitchFamily="34" charset="0"/>
              </a:rPr>
              <a:t>In this setting the overarching goal of medical management for SUDs was to help patients to tolerate isolation and quarantine</a:t>
            </a:r>
          </a:p>
        </p:txBody>
      </p:sp>
      <p:cxnSp>
        <p:nvCxnSpPr>
          <p:cNvPr id="22" name="Straight Connector 21"/>
          <p:cNvCxnSpPr/>
          <p:nvPr/>
        </p:nvCxnSpPr>
        <p:spPr>
          <a:xfrm>
            <a:off x="3082880" y="5233448"/>
            <a:ext cx="736757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Content Placeholder 1"/>
          <p:cNvSpPr txBox="1">
            <a:spLocks/>
          </p:cNvSpPr>
          <p:nvPr/>
        </p:nvSpPr>
        <p:spPr>
          <a:xfrm>
            <a:off x="6631616" y="1125408"/>
            <a:ext cx="3818833" cy="285807"/>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2763" indent="-168275"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chemeClr val="tx2"/>
              </a:buClr>
              <a:buSzPct val="12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600"/>
              </a:spcAft>
              <a:buNone/>
            </a:pPr>
            <a:r>
              <a:rPr lang="en-US" b="1" dirty="0">
                <a:solidFill>
                  <a:srgbClr val="00437B"/>
                </a:solidFill>
                <a:latin typeface="+mj-lt"/>
              </a:rPr>
              <a:t>Adaptations</a:t>
            </a:r>
          </a:p>
        </p:txBody>
      </p:sp>
      <p:cxnSp>
        <p:nvCxnSpPr>
          <p:cNvPr id="46" name="Straight Connector 45"/>
          <p:cNvCxnSpPr/>
          <p:nvPr/>
        </p:nvCxnSpPr>
        <p:spPr>
          <a:xfrm>
            <a:off x="6631616" y="1470288"/>
            <a:ext cx="45432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231773" y="1576383"/>
            <a:ext cx="11380218" cy="666486"/>
            <a:chOff x="173829" y="1576382"/>
            <a:chExt cx="8145922" cy="851155"/>
          </a:xfrm>
        </p:grpSpPr>
        <p:sp>
          <p:nvSpPr>
            <p:cNvPr id="11" name="Rectangle 10"/>
            <p:cNvSpPr/>
            <p:nvPr/>
          </p:nvSpPr>
          <p:spPr>
            <a:xfrm>
              <a:off x="173829" y="1576383"/>
              <a:ext cx="1629165" cy="85115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b="1" dirty="0">
                  <a:solidFill>
                    <a:srgbClr val="1D588A"/>
                  </a:solidFill>
                  <a:latin typeface="+mj-lt"/>
                </a:rPr>
                <a:t>Frequent withdrawal</a:t>
              </a:r>
            </a:p>
          </p:txBody>
        </p:sp>
        <p:sp>
          <p:nvSpPr>
            <p:cNvPr id="12" name="Rectangle 11"/>
            <p:cNvSpPr/>
            <p:nvPr/>
          </p:nvSpPr>
          <p:spPr>
            <a:xfrm>
              <a:off x="1862252" y="1576382"/>
              <a:ext cx="2670153" cy="846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fontAlgn="auto">
                <a:spcBef>
                  <a:spcPts val="1000"/>
                </a:spcBef>
                <a:spcAft>
                  <a:spcPts val="0"/>
                </a:spcAft>
                <a:buClr>
                  <a:schemeClr val="tx2"/>
                </a:buClr>
              </a:pPr>
              <a:r>
                <a:rPr lang="en-US" sz="1400" dirty="0">
                  <a:solidFill>
                    <a:schemeClr val="tx1"/>
                  </a:solidFill>
                  <a:cs typeface="Arial" panose="020B0604020202020204" pitchFamily="34" charset="0"/>
                </a:rPr>
                <a:t>Withdrawal was common because patients were suddenly confined in a hospital unit for isolation</a:t>
              </a:r>
            </a:p>
          </p:txBody>
        </p:sp>
        <p:sp>
          <p:nvSpPr>
            <p:cNvPr id="47" name="Rectangle 46"/>
            <p:cNvSpPr/>
            <p:nvPr/>
          </p:nvSpPr>
          <p:spPr>
            <a:xfrm>
              <a:off x="4754817" y="1576382"/>
              <a:ext cx="3564934" cy="846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28600" indent="-228600" fontAlgn="auto">
                <a:spcBef>
                  <a:spcPts val="0"/>
                </a:spcBef>
                <a:spcAft>
                  <a:spcPts val="600"/>
                </a:spcAft>
                <a:buClr>
                  <a:schemeClr val="tx2"/>
                </a:buClr>
                <a:buFont typeface="Wingdings" panose="05000000000000000000" pitchFamily="2" charset="2"/>
                <a:buChar char="§"/>
              </a:pPr>
              <a:r>
                <a:rPr lang="en-US" sz="1400" dirty="0">
                  <a:solidFill>
                    <a:schemeClr val="tx1"/>
                  </a:solidFill>
                  <a:cs typeface="Arial" panose="020B0604020202020204" pitchFamily="34" charset="0"/>
                </a:rPr>
                <a:t>Assessment &amp; treatment of withdrawal available 24/7</a:t>
              </a:r>
            </a:p>
          </p:txBody>
        </p:sp>
      </p:grpSp>
      <p:grpSp>
        <p:nvGrpSpPr>
          <p:cNvPr id="54" name="Group 53"/>
          <p:cNvGrpSpPr/>
          <p:nvPr/>
        </p:nvGrpSpPr>
        <p:grpSpPr>
          <a:xfrm>
            <a:off x="231773" y="2345218"/>
            <a:ext cx="11380217" cy="463824"/>
            <a:chOff x="173827" y="2345217"/>
            <a:chExt cx="8751635" cy="846371"/>
          </a:xfrm>
        </p:grpSpPr>
        <p:sp>
          <p:nvSpPr>
            <p:cNvPr id="35" name="Rectangle 34"/>
            <p:cNvSpPr/>
            <p:nvPr/>
          </p:nvSpPr>
          <p:spPr>
            <a:xfrm>
              <a:off x="173827" y="2345217"/>
              <a:ext cx="1735698" cy="8463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b="1" dirty="0">
                  <a:solidFill>
                    <a:srgbClr val="1D588A"/>
                  </a:solidFill>
                </a:rPr>
                <a:t>Addiction Consultation</a:t>
              </a:r>
            </a:p>
          </p:txBody>
        </p:sp>
        <p:sp>
          <p:nvSpPr>
            <p:cNvPr id="36" name="Rectangle 35"/>
            <p:cNvSpPr/>
            <p:nvPr/>
          </p:nvSpPr>
          <p:spPr>
            <a:xfrm>
              <a:off x="1987799" y="2345217"/>
              <a:ext cx="2868700" cy="846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fontAlgn="auto">
                <a:spcBef>
                  <a:spcPts val="1000"/>
                </a:spcBef>
                <a:spcAft>
                  <a:spcPts val="0"/>
                </a:spcAft>
                <a:buClr>
                  <a:schemeClr val="tx2"/>
                </a:buClr>
              </a:pPr>
              <a:r>
                <a:rPr lang="en-US" sz="1400" dirty="0">
                  <a:solidFill>
                    <a:schemeClr val="tx1"/>
                  </a:solidFill>
                  <a:cs typeface="Arial" panose="020B0604020202020204" pitchFamily="34" charset="0"/>
                </a:rPr>
                <a:t>Some medical staff were not comfortable managing SUD</a:t>
              </a:r>
            </a:p>
          </p:txBody>
        </p:sp>
        <p:sp>
          <p:nvSpPr>
            <p:cNvPr id="48" name="Rectangle 47"/>
            <p:cNvSpPr/>
            <p:nvPr/>
          </p:nvSpPr>
          <p:spPr>
            <a:xfrm>
              <a:off x="5095447" y="2345217"/>
              <a:ext cx="3830015" cy="846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28600" indent="-228600" fontAlgn="auto">
                <a:spcBef>
                  <a:spcPts val="0"/>
                </a:spcBef>
                <a:spcAft>
                  <a:spcPts val="600"/>
                </a:spcAft>
                <a:buClr>
                  <a:schemeClr val="tx2"/>
                </a:buClr>
                <a:buFont typeface="Wingdings" panose="05000000000000000000" pitchFamily="2" charset="2"/>
                <a:buChar char="§"/>
              </a:pPr>
              <a:r>
                <a:rPr lang="en-US" sz="1400" dirty="0">
                  <a:solidFill>
                    <a:schemeClr val="tx1"/>
                  </a:solidFill>
                  <a:cs typeface="Arial" panose="020B0604020202020204" pitchFamily="34" charset="0"/>
                </a:rPr>
                <a:t>Addiction specialists at BMC provided telehealth consults</a:t>
              </a:r>
            </a:p>
          </p:txBody>
        </p:sp>
      </p:grpSp>
      <p:sp>
        <p:nvSpPr>
          <p:cNvPr id="49" name="Rectangle 48"/>
          <p:cNvSpPr/>
          <p:nvPr/>
        </p:nvSpPr>
        <p:spPr>
          <a:xfrm>
            <a:off x="6631618" y="2911392"/>
            <a:ext cx="4589756" cy="846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28600" indent="-228600" fontAlgn="auto">
              <a:spcBef>
                <a:spcPts val="0"/>
              </a:spcBef>
              <a:spcAft>
                <a:spcPts val="600"/>
              </a:spcAft>
              <a:buClr>
                <a:schemeClr val="tx2"/>
              </a:buClr>
              <a:buFont typeface="Wingdings" panose="05000000000000000000" pitchFamily="2" charset="2"/>
              <a:buChar char="§"/>
            </a:pPr>
            <a:r>
              <a:rPr lang="en-US" sz="1400" dirty="0">
                <a:solidFill>
                  <a:schemeClr val="tx1"/>
                </a:solidFill>
                <a:cs typeface="Arial" panose="020B0604020202020204" pitchFamily="34" charset="0"/>
              </a:rPr>
              <a:t>Medical staff pursued the ability to start methadone on-site by consulting with BMC’s inpatient pharmacy and DEA agents</a:t>
            </a:r>
          </a:p>
        </p:txBody>
      </p:sp>
      <p:sp>
        <p:nvSpPr>
          <p:cNvPr id="50" name="Rectangle 49"/>
          <p:cNvSpPr/>
          <p:nvPr/>
        </p:nvSpPr>
        <p:spPr>
          <a:xfrm>
            <a:off x="6631616" y="4309510"/>
            <a:ext cx="4980372" cy="846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28600" indent="-228600" fontAlgn="auto">
              <a:spcBef>
                <a:spcPts val="0"/>
              </a:spcBef>
              <a:spcAft>
                <a:spcPts val="600"/>
              </a:spcAft>
              <a:buClr>
                <a:schemeClr val="tx2"/>
              </a:buClr>
              <a:buFont typeface="Wingdings" panose="05000000000000000000" pitchFamily="2" charset="2"/>
              <a:buChar char="§"/>
            </a:pPr>
            <a:r>
              <a:rPr lang="en-US" sz="1400" dirty="0">
                <a:solidFill>
                  <a:schemeClr val="tx1"/>
                </a:solidFill>
                <a:cs typeface="Arial" panose="020B0604020202020204" pitchFamily="34" charset="0"/>
              </a:rPr>
              <a:t>Harm reduction specialists onsite for consultation, support, and staff education, and for provision of Naloxone and rapid HIV tests</a:t>
            </a:r>
          </a:p>
          <a:p>
            <a:pPr marL="228600" indent="-228600" fontAlgn="auto">
              <a:spcBef>
                <a:spcPts val="0"/>
              </a:spcBef>
              <a:spcAft>
                <a:spcPts val="600"/>
              </a:spcAft>
              <a:buClr>
                <a:schemeClr val="tx2"/>
              </a:buClr>
              <a:buFont typeface="Wingdings" panose="05000000000000000000" pitchFamily="2" charset="2"/>
              <a:buChar char="§"/>
            </a:pPr>
            <a:r>
              <a:rPr lang="en-US" sz="1400" dirty="0">
                <a:solidFill>
                  <a:schemeClr val="tx1"/>
                </a:solidFill>
                <a:cs typeface="Arial" panose="020B0604020202020204" pitchFamily="34" charset="0"/>
              </a:rPr>
              <a:t>Safe injection supplies offered at time of discharge.</a:t>
            </a:r>
          </a:p>
        </p:txBody>
      </p:sp>
      <p:sp>
        <p:nvSpPr>
          <p:cNvPr id="51" name="Rectangle 50"/>
          <p:cNvSpPr/>
          <p:nvPr/>
        </p:nvSpPr>
        <p:spPr>
          <a:xfrm>
            <a:off x="6631616" y="5362639"/>
            <a:ext cx="4860304" cy="846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28600" indent="-228600" fontAlgn="auto">
              <a:spcBef>
                <a:spcPts val="0"/>
              </a:spcBef>
              <a:spcAft>
                <a:spcPts val="600"/>
              </a:spcAft>
              <a:buClr>
                <a:schemeClr val="tx2"/>
              </a:buClr>
              <a:buFont typeface="Wingdings" panose="05000000000000000000" pitchFamily="2" charset="2"/>
              <a:buChar char="§"/>
            </a:pPr>
            <a:r>
              <a:rPr lang="en-US" sz="1400" dirty="0">
                <a:solidFill>
                  <a:schemeClr val="tx1"/>
                </a:solidFill>
                <a:cs typeface="Arial" panose="020B0604020202020204" pitchFamily="34" charset="0"/>
              </a:rPr>
              <a:t>MOUD and MAUD for every eligible patient </a:t>
            </a:r>
          </a:p>
          <a:p>
            <a:pPr marL="228600" indent="-228600" fontAlgn="auto">
              <a:spcBef>
                <a:spcPts val="0"/>
              </a:spcBef>
              <a:spcAft>
                <a:spcPts val="600"/>
              </a:spcAft>
              <a:buClr>
                <a:schemeClr val="tx2"/>
              </a:buClr>
              <a:buFont typeface="Wingdings" panose="05000000000000000000" pitchFamily="2" charset="2"/>
              <a:buChar char="§"/>
            </a:pPr>
            <a:r>
              <a:rPr lang="en-US" sz="1400" dirty="0">
                <a:solidFill>
                  <a:schemeClr val="tx1"/>
                </a:solidFill>
                <a:cs typeface="Arial" panose="020B0604020202020204" pitchFamily="34" charset="0"/>
              </a:rPr>
              <a:t>Meds also used to control benzo and stimulant use disorder</a:t>
            </a:r>
          </a:p>
          <a:p>
            <a:pPr marL="228600" indent="-228600" fontAlgn="auto">
              <a:spcBef>
                <a:spcPts val="0"/>
              </a:spcBef>
              <a:spcAft>
                <a:spcPts val="600"/>
              </a:spcAft>
              <a:buClr>
                <a:schemeClr val="tx2"/>
              </a:buClr>
              <a:buFont typeface="Wingdings" panose="05000000000000000000" pitchFamily="2" charset="2"/>
              <a:buChar char="§"/>
            </a:pPr>
            <a:r>
              <a:rPr lang="en-US" sz="1400" dirty="0">
                <a:solidFill>
                  <a:schemeClr val="tx1"/>
                </a:solidFill>
                <a:cs typeface="Arial" panose="020B0604020202020204" pitchFamily="34" charset="0"/>
              </a:rPr>
              <a:t>Social workers provided counseling &amp; support</a:t>
            </a:r>
          </a:p>
        </p:txBody>
      </p:sp>
    </p:spTree>
    <p:extLst>
      <p:ext uri="{BB962C8B-B14F-4D97-AF65-F5344CB8AC3E}">
        <p14:creationId xmlns:p14="http://schemas.microsoft.com/office/powerpoint/2010/main" val="241929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41" y="85378"/>
            <a:ext cx="9608100" cy="954107"/>
          </a:xfrm>
        </p:spPr>
        <p:txBody>
          <a:bodyPr/>
          <a:lstStyle/>
          <a:p>
            <a:r>
              <a:rPr lang="en-US" sz="3100" dirty="0"/>
              <a:t>Pros and Cons of COVID Recuperation Unit model</a:t>
            </a:r>
          </a:p>
        </p:txBody>
      </p:sp>
      <p:sp>
        <p:nvSpPr>
          <p:cNvPr id="3" name="Text Placeholder 2"/>
          <p:cNvSpPr>
            <a:spLocks noGrp="1"/>
          </p:cNvSpPr>
          <p:nvPr>
            <p:ph type="body" idx="1"/>
          </p:nvPr>
        </p:nvSpPr>
        <p:spPr>
          <a:xfrm>
            <a:off x="709491" y="1535522"/>
            <a:ext cx="5386509" cy="639800"/>
          </a:xfrm>
        </p:spPr>
        <p:txBody>
          <a:bodyPr/>
          <a:lstStyle/>
          <a:p>
            <a:r>
              <a:rPr lang="en-US" dirty="0"/>
              <a:t>Pro</a:t>
            </a:r>
          </a:p>
        </p:txBody>
      </p:sp>
      <p:sp>
        <p:nvSpPr>
          <p:cNvPr id="4" name="Content Placeholder 3"/>
          <p:cNvSpPr>
            <a:spLocks noGrp="1"/>
          </p:cNvSpPr>
          <p:nvPr>
            <p:ph sz="half" idx="2"/>
          </p:nvPr>
        </p:nvSpPr>
        <p:spPr>
          <a:xfrm>
            <a:off x="719091" y="2345010"/>
            <a:ext cx="5102278" cy="3411846"/>
          </a:xfrm>
        </p:spPr>
        <p:txBody>
          <a:bodyPr/>
          <a:lstStyle/>
          <a:p>
            <a:pPr marL="342900" indent="-342900">
              <a:buFont typeface="Arial" panose="020B0604020202020204" pitchFamily="34" charset="0"/>
              <a:buChar char="•"/>
            </a:pPr>
            <a:r>
              <a:rPr lang="en-US" sz="2000" dirty="0"/>
              <a:t>Infection isolation—successful because patients did not interact with people from outside facility</a:t>
            </a:r>
          </a:p>
          <a:p>
            <a:pPr marL="342900" indent="-342900">
              <a:buFont typeface="Arial" panose="020B0604020202020204" pitchFamily="34" charset="0"/>
              <a:buChar char="•"/>
            </a:pPr>
            <a:r>
              <a:rPr lang="en-US" sz="2000" dirty="0"/>
              <a:t>Able to meet medical needs &amp; treat SUDs and BH issues</a:t>
            </a:r>
          </a:p>
          <a:p>
            <a:pPr marL="540444" lvl="1" indent="-342900">
              <a:buFont typeface="Arial" panose="020B0604020202020204" pitchFamily="34" charset="0"/>
              <a:buChar char="•"/>
            </a:pPr>
            <a:r>
              <a:rPr lang="en-US" sz="1592" dirty="0"/>
              <a:t>MOUD including methadone</a:t>
            </a:r>
          </a:p>
          <a:p>
            <a:pPr marL="342900" indent="-342900">
              <a:buFont typeface="Arial" panose="020B0604020202020204" pitchFamily="34" charset="0"/>
              <a:buChar char="•"/>
            </a:pPr>
            <a:r>
              <a:rPr lang="en-US" sz="2000" dirty="0"/>
              <a:t>No deaths, reversed overdoses</a:t>
            </a:r>
          </a:p>
          <a:p>
            <a:pPr marL="342900" indent="-342900">
              <a:buFont typeface="Arial" panose="020B0604020202020204" pitchFamily="34" charset="0"/>
              <a:buChar char="•"/>
            </a:pPr>
            <a:r>
              <a:rPr lang="en-US" sz="2000" dirty="0"/>
              <a:t>Easy access to BMC ED and higher level of care</a:t>
            </a:r>
          </a:p>
        </p:txBody>
      </p:sp>
      <p:sp>
        <p:nvSpPr>
          <p:cNvPr id="5" name="Text Placeholder 4"/>
          <p:cNvSpPr>
            <a:spLocks noGrp="1"/>
          </p:cNvSpPr>
          <p:nvPr>
            <p:ph type="body" sz="quarter" idx="3"/>
          </p:nvPr>
        </p:nvSpPr>
        <p:spPr>
          <a:xfrm>
            <a:off x="6578353" y="1535522"/>
            <a:ext cx="5388669" cy="639800"/>
          </a:xfrm>
        </p:spPr>
        <p:txBody>
          <a:bodyPr/>
          <a:lstStyle/>
          <a:p>
            <a:r>
              <a:rPr lang="en-US" dirty="0"/>
              <a:t>Con</a:t>
            </a:r>
          </a:p>
        </p:txBody>
      </p:sp>
      <p:sp>
        <p:nvSpPr>
          <p:cNvPr id="6" name="Content Placeholder 5"/>
          <p:cNvSpPr>
            <a:spLocks noGrp="1"/>
          </p:cNvSpPr>
          <p:nvPr>
            <p:ph sz="quarter" idx="4"/>
          </p:nvPr>
        </p:nvSpPr>
        <p:spPr>
          <a:xfrm>
            <a:off x="6578353" y="2345011"/>
            <a:ext cx="4894556" cy="3950557"/>
          </a:xfrm>
        </p:spPr>
        <p:txBody>
          <a:bodyPr/>
          <a:lstStyle/>
          <a:p>
            <a:pPr marL="342900" indent="-342900">
              <a:buFont typeface="Arial" panose="020B0604020202020204" pitchFamily="34" charset="0"/>
              <a:buChar char="•"/>
            </a:pPr>
            <a:r>
              <a:rPr lang="en-US" sz="2000" dirty="0"/>
              <a:t>Harm reduction very difficult in “hospital” setting</a:t>
            </a:r>
          </a:p>
          <a:p>
            <a:pPr marL="342900" indent="-342900">
              <a:buFont typeface="Arial" panose="020B0604020202020204" pitchFamily="34" charset="0"/>
              <a:buChar char="•"/>
            </a:pPr>
            <a:r>
              <a:rPr lang="en-US" sz="2000" dirty="0"/>
              <a:t>Patients couldn’t come &amp; go</a:t>
            </a:r>
          </a:p>
          <a:p>
            <a:pPr marL="342900" indent="-342900">
              <a:buFont typeface="Arial" panose="020B0604020202020204" pitchFamily="34" charset="0"/>
              <a:buChar char="•"/>
            </a:pPr>
            <a:r>
              <a:rPr lang="en-US" sz="2000" dirty="0"/>
              <a:t>Presence of security was challenging</a:t>
            </a:r>
          </a:p>
          <a:p>
            <a:pPr marL="342900" indent="-342900">
              <a:buFont typeface="Arial" panose="020B0604020202020204" pitchFamily="34" charset="0"/>
              <a:buChar char="•"/>
            </a:pPr>
            <a:r>
              <a:rPr lang="en-US" sz="2000" dirty="0"/>
              <a:t>Some patients did not need medical intervention </a:t>
            </a:r>
          </a:p>
          <a:p>
            <a:pPr marL="540444" lvl="1" indent="-342900">
              <a:buFont typeface="Arial" panose="020B0604020202020204" pitchFamily="34" charset="0"/>
              <a:buChar char="•"/>
            </a:pPr>
            <a:r>
              <a:rPr lang="en-US" sz="1592" dirty="0"/>
              <a:t>Consider mixed model with hospital-based and hotel-based options</a:t>
            </a:r>
          </a:p>
        </p:txBody>
      </p:sp>
      <p:sp>
        <p:nvSpPr>
          <p:cNvPr id="7" name="Slide Number Placeholder 6"/>
          <p:cNvSpPr>
            <a:spLocks noGrp="1"/>
          </p:cNvSpPr>
          <p:nvPr>
            <p:ph type="sldNum" sz="quarter" idx="10"/>
          </p:nvPr>
        </p:nvSpPr>
        <p:spPr/>
        <p:txBody>
          <a:bodyPr/>
          <a:lstStyle/>
          <a:p>
            <a:fld id="{E8760EDF-7F9A-42AE-BDC1-A9B8AF268FC2}" type="slidenum">
              <a:rPr lang="en-US" smtClean="0"/>
              <a:pPr/>
              <a:t>8</a:t>
            </a:fld>
            <a:r>
              <a:rPr lang="en-US"/>
              <a:t> </a:t>
            </a:r>
            <a:endParaRPr lang="en-US" dirty="0"/>
          </a:p>
        </p:txBody>
      </p:sp>
    </p:spTree>
    <p:extLst>
      <p:ext uri="{BB962C8B-B14F-4D97-AF65-F5344CB8AC3E}">
        <p14:creationId xmlns:p14="http://schemas.microsoft.com/office/powerpoint/2010/main" val="407073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1" y="0"/>
            <a:ext cx="12188825" cy="228600"/>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r>
              <a:rPr lang="en-US" sz="1300" dirty="0">
                <a:latin typeface="Franklin Gothic Book" panose="020B0503020102020204" pitchFamily="34" charset="0"/>
              </a:rPr>
              <a:t>www.bhchp.org	                             						                                                   </a:t>
            </a:r>
          </a:p>
        </p:txBody>
      </p:sp>
      <p:sp>
        <p:nvSpPr>
          <p:cNvPr id="2" name="Slide Number Placeholder 1"/>
          <p:cNvSpPr>
            <a:spLocks noGrp="1"/>
          </p:cNvSpPr>
          <p:nvPr>
            <p:ph type="sldNum" sz="quarter" idx="12"/>
          </p:nvPr>
        </p:nvSpPr>
        <p:spPr/>
        <p:txBody>
          <a:bodyPr/>
          <a:lstStyle/>
          <a:p>
            <a:fld id="{97F4D893-DC59-4EA7-94A4-43CE7BA1D322}" type="slidenum">
              <a:rPr lang="en-US" smtClean="0"/>
              <a:t>9</a:t>
            </a:fld>
            <a:endParaRPr lang="en-US"/>
          </a:p>
        </p:txBody>
      </p:sp>
      <p:sp>
        <p:nvSpPr>
          <p:cNvPr id="11" name="TextBox 10">
            <a:extLst>
              <a:ext uri="{FF2B5EF4-FFF2-40B4-BE49-F238E27FC236}">
                <a16:creationId xmlns:a16="http://schemas.microsoft.com/office/drawing/2014/main" id="{A45B4659-CB64-4F92-A8A5-3BF9FEFAC152}"/>
              </a:ext>
            </a:extLst>
          </p:cNvPr>
          <p:cNvSpPr txBox="1"/>
          <p:nvPr/>
        </p:nvSpPr>
        <p:spPr>
          <a:xfrm>
            <a:off x="3261864" y="1676401"/>
            <a:ext cx="5441062" cy="4293461"/>
          </a:xfrm>
          <a:prstGeom prst="rect">
            <a:avLst/>
          </a:prstGeom>
          <a:solidFill>
            <a:srgbClr val="FFFFFF">
              <a:alpha val="72941"/>
            </a:srgbClr>
          </a:solidFill>
          <a:ln>
            <a:noFill/>
          </a:ln>
        </p:spPr>
        <p:txBody>
          <a:bodyPr wrap="none" lIns="121899" tIns="60949" rIns="121899" bIns="60949" rtlCol="0">
            <a:spAutoFit/>
          </a:bodyPr>
          <a:lstStyle/>
          <a:p>
            <a:pPr algn="ctr"/>
            <a:r>
              <a:rPr lang="en-US" sz="1700" dirty="0">
                <a:latin typeface="Franklin Gothic Medium Cond" panose="020B0606030402020204" pitchFamily="34" charset="0"/>
              </a:rPr>
              <a:t>January 12, 2021 </a:t>
            </a:r>
          </a:p>
          <a:p>
            <a:pPr algn="ctr"/>
            <a:r>
              <a:rPr lang="en-US" sz="2800" dirty="0">
                <a:solidFill>
                  <a:srgbClr val="00549E"/>
                </a:solidFill>
                <a:latin typeface="Franklin Gothic Medium Cond" panose="020B0606030402020204" pitchFamily="34" charset="0"/>
              </a:rPr>
              <a:t>Covid-19 and Homelessness in Boston: </a:t>
            </a:r>
          </a:p>
          <a:p>
            <a:pPr algn="ctr"/>
            <a:r>
              <a:rPr lang="en-US" sz="2800" dirty="0">
                <a:solidFill>
                  <a:srgbClr val="00549E"/>
                </a:solidFill>
                <a:latin typeface="Franklin Gothic Medium Cond" panose="020B0606030402020204" pitchFamily="34" charset="0"/>
              </a:rPr>
              <a:t>BHCHP COVID-19 Care Models</a:t>
            </a:r>
            <a:endParaRPr lang="en-US" dirty="0">
              <a:solidFill>
                <a:srgbClr val="00549E"/>
              </a:solidFill>
              <a:latin typeface="Franklin Gothic Medium Cond" panose="020B0606030402020204" pitchFamily="34" charset="0"/>
            </a:endParaRPr>
          </a:p>
          <a:p>
            <a:pPr algn="ctr"/>
            <a:endParaRPr lang="en-US" dirty="0">
              <a:solidFill>
                <a:srgbClr val="00549E"/>
              </a:solidFill>
              <a:latin typeface="Franklin Gothic Medium Cond" panose="020B0606030402020204" pitchFamily="34" charset="0"/>
            </a:endParaRPr>
          </a:p>
          <a:p>
            <a:pPr algn="ctr"/>
            <a:endParaRPr lang="en-US" dirty="0">
              <a:solidFill>
                <a:srgbClr val="00549E"/>
              </a:solidFill>
              <a:latin typeface="Franklin Gothic Medium Cond" panose="020B0606030402020204" pitchFamily="34" charset="0"/>
            </a:endParaRPr>
          </a:p>
          <a:p>
            <a:pPr algn="ctr"/>
            <a:endParaRPr lang="en-US" dirty="0">
              <a:solidFill>
                <a:srgbClr val="00549E"/>
              </a:solidFill>
              <a:latin typeface="Franklin Gothic Medium Cond" panose="020B0606030402020204" pitchFamily="34" charset="0"/>
            </a:endParaRPr>
          </a:p>
          <a:p>
            <a:pPr algn="ctr"/>
            <a:endParaRPr lang="en-US" dirty="0">
              <a:solidFill>
                <a:srgbClr val="00549E"/>
              </a:solidFill>
              <a:latin typeface="Franklin Gothic Medium Cond" panose="020B0606030402020204" pitchFamily="34" charset="0"/>
            </a:endParaRPr>
          </a:p>
          <a:p>
            <a:pPr algn="ctr"/>
            <a:endParaRPr lang="en-US" dirty="0">
              <a:solidFill>
                <a:srgbClr val="00549E"/>
              </a:solidFill>
              <a:latin typeface="Franklin Gothic Medium Cond" panose="020B0606030402020204" pitchFamily="34" charset="0"/>
            </a:endParaRPr>
          </a:p>
          <a:p>
            <a:pPr algn="ctr"/>
            <a:endParaRPr lang="en-US" dirty="0">
              <a:solidFill>
                <a:srgbClr val="00549E"/>
              </a:solidFill>
              <a:latin typeface="Franklin Gothic Medium Cond" panose="020B0606030402020204" pitchFamily="34" charset="0"/>
            </a:endParaRPr>
          </a:p>
          <a:p>
            <a:pPr algn="ctr"/>
            <a:endParaRPr lang="en-US" dirty="0">
              <a:solidFill>
                <a:srgbClr val="00549E"/>
              </a:solidFill>
              <a:latin typeface="Franklin Gothic Medium Cond" panose="020B0606030402020204" pitchFamily="34" charset="0"/>
            </a:endParaRPr>
          </a:p>
          <a:p>
            <a:pPr algn="ctr"/>
            <a:endParaRPr lang="en-US" dirty="0">
              <a:solidFill>
                <a:srgbClr val="00549E"/>
              </a:solidFill>
              <a:latin typeface="Franklin Gothic Medium Cond" panose="020B0606030402020204" pitchFamily="34" charset="0"/>
            </a:endParaRPr>
          </a:p>
          <a:p>
            <a:pPr algn="ctr"/>
            <a:endParaRPr lang="en-US" dirty="0">
              <a:solidFill>
                <a:srgbClr val="00549E"/>
              </a:solidFill>
              <a:latin typeface="Franklin Gothic Medium Cond" panose="020B0606030402020204" pitchFamily="34" charset="0"/>
            </a:endParaRPr>
          </a:p>
          <a:p>
            <a:pPr algn="ctr"/>
            <a:r>
              <a:rPr lang="en-US" dirty="0">
                <a:solidFill>
                  <a:srgbClr val="00549E"/>
                </a:solidFill>
                <a:latin typeface="Franklin Gothic Medium Cond" panose="020B0606030402020204" pitchFamily="34" charset="0"/>
              </a:rPr>
              <a:t>Denise De Las Nueces, MD, MPH</a:t>
            </a:r>
          </a:p>
          <a:p>
            <a:pPr algn="ctr"/>
            <a:r>
              <a:rPr lang="en-US" dirty="0">
                <a:solidFill>
                  <a:srgbClr val="00549E"/>
                </a:solidFill>
                <a:latin typeface="Franklin Gothic Medium Cond" panose="020B0606030402020204" pitchFamily="34" charset="0"/>
              </a:rPr>
              <a:t>Medical Director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565" y="3191773"/>
            <a:ext cx="3960876" cy="1647883"/>
          </a:xfrm>
          <a:prstGeom prst="rect">
            <a:avLst/>
          </a:prstGeom>
        </p:spPr>
      </p:pic>
    </p:spTree>
    <p:extLst>
      <p:ext uri="{BB962C8B-B14F-4D97-AF65-F5344CB8AC3E}">
        <p14:creationId xmlns:p14="http://schemas.microsoft.com/office/powerpoint/2010/main" val="1434853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40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7.34631686418595819532E+00&quot;&gt;&lt;m_msothmcolidx val=&quot;0&quot;/&gt;&lt;m_rgb r=&quot;FF&quot; g=&quot;00&quot; b=&quot;00&quot;/&gt;&lt;m_nBrightness endver=&quot;26206&quot; val=&quot;0&quot;/&gt;&lt;/elem&gt;&lt;elem m_fUsage=&quot;1.44537047526027717659E+00&quot;&gt;&lt;m_msothmcolidx val=&quot;0&quot;/&gt;&lt;m_rgb r=&quot;00&quot; g=&quot;B0&quot; b=&quot;50&quot;/&gt;&lt;m_nBrightness endver=&quot;26206&quot; val=&quot;0&quot;/&gt;&lt;/elem&gt;&lt;elem m_fUsage=&quot;1.18249945282512736178E+00&quot;&gt;&lt;m_msothmcolidx val=&quot;0&quot;/&gt;&lt;m_rgb r=&quot;F8&quot; g=&quot;BF&quot; b=&quot;56&quot;/&gt;&lt;m_nBrightness endver=&quot;26206&quot; val=&quot;0&quot;/&gt;&lt;/elem&gt;&lt;elem m_fUsage=&quot;5.84642661848079961406E-03&quot;&gt;&lt;m_msothmcolidx val=&quot;0&quot;/&gt;&lt;m_rgb r=&quot;D9&quot; g=&quot;D9&quot; b=&quot;D9&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FgicswtMyzT3QGkQpWIz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YTLjqMKP9N6AKsxd1gD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YTLjqMKP9N6AKsxd1gD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EwN98vbYjLED5113OxDU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T9zhMQ9Waxb5Q8ZNS9V9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YTLjqMKP9N6AKsxd1gDo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u30DPAi2Z2ClsYpHWgX0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u30DPAi2Z2ClsYpHWgX0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zpEvNR0sauus4qQ7Rytm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Kksowdd7kJFlX7Ioenoj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hs3D29jnSccJP6pqaLKr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1E5XtUrx4RErF9haVXhdd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a8HdNXroh1JtqY._40Rx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ouKstDPIMyOGjgrVqI_V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8HUugodUeSlEmTl3GXqul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T_sgv9BYUwxVJwoPi2ln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6dbgWqLb1DghrswltBe6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zCtOpUaD4a67LQqSW08X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iK0QWw9FSwKaahgRRQr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gC8dGmEORz1lON0Qekdk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YEherrBfFp9PL9_xa_L2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u30DPAi2Z2ClsYpHWgX0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PviaA9Ir8CxflTeaTiXg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6vaGW_iCQIJuX7owYCCa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3H2eKx7HsB3lWvHsmSId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_FgZPpp0cm99H3v.p1EM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GziaIwLYBcWQ1Uzu2cr4i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SX61jM2K_2Z0wdQUGWAdb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MGdXoJUQ6w60fOUsBSR1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YjC_b4Ju9VLIHhR49mas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PF2sVBytkgrsLcdV3Jzi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palDTWO0su8yu9.sWwN5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7R0VQw_XSuRtnJmD4diGO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M4fpSrqTwycrSOAskbcLC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tfUrVKxz_LJFGrXhjaO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EwN98vbYjLED5113OxD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FgicswtMyzT3QGkQpWIzQ"/>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ln>
          <a:solidFill>
            <a:schemeClr val="accent1">
              <a:lumMod val="50000"/>
            </a:schemeClr>
          </a:solid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ln>
          <a:solidFill>
            <a:schemeClr val="accent1">
              <a:lumMod val="50000"/>
            </a:schemeClr>
          </a:solid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60704</TotalTime>
  <Words>3998</Words>
  <Application>Microsoft Office PowerPoint</Application>
  <PresentationFormat>Widescreen</PresentationFormat>
  <Paragraphs>547</Paragraphs>
  <Slides>35</Slides>
  <Notes>19</Notes>
  <HiddenSlides>0</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35</vt:i4>
      </vt:variant>
    </vt:vector>
  </HeadingPairs>
  <TitlesOfParts>
    <vt:vector size="55" baseType="lpstr">
      <vt:lpstr>Arial</vt:lpstr>
      <vt:lpstr>Calibri</vt:lpstr>
      <vt:lpstr>Calibri Light</vt:lpstr>
      <vt:lpstr>Franklin Gothic Book</vt:lpstr>
      <vt:lpstr>Franklin Gothic Medium Cond</vt:lpstr>
      <vt:lpstr>Gill Sans MT</vt:lpstr>
      <vt:lpstr>Symbol</vt:lpstr>
      <vt:lpstr>Times New Roman</vt:lpstr>
      <vt:lpstr>Wingdings</vt:lpstr>
      <vt:lpstr>Office Theme</vt:lpstr>
      <vt:lpstr>blank</vt:lpstr>
      <vt:lpstr>1_Office Theme</vt:lpstr>
      <vt:lpstr>2_Office Theme</vt:lpstr>
      <vt:lpstr>3_Office Theme</vt:lpstr>
      <vt:lpstr>4_Office Theme</vt:lpstr>
      <vt:lpstr>blank</vt:lpstr>
      <vt:lpstr>Office Theme</vt:lpstr>
      <vt:lpstr>Parcel</vt:lpstr>
      <vt:lpstr>Parcel</vt:lpstr>
      <vt:lpstr>think-cell Slide</vt:lpstr>
      <vt:lpstr>https://www.rizema.org/</vt:lpstr>
      <vt:lpstr>BMC COVID Recuperation Unit</vt:lpstr>
      <vt:lpstr>PowerPoint Presentation</vt:lpstr>
      <vt:lpstr>The COVID Recuperation Unit (CRU) successfully quarantined COVID+ patients experiencing homelessness including SUD supports</vt:lpstr>
      <vt:lpstr>COVID Recuperation Unit –Most prevalent behavioral health co-morbidities</vt:lpstr>
      <vt:lpstr>Demographics and Outcomes of Care</vt:lpstr>
      <vt:lpstr>CRU – Adaptations to SUD care</vt:lpstr>
      <vt:lpstr>Pros and Cons of COVID Recuperation Unit model</vt:lpstr>
      <vt:lpstr>PowerPoint Presentation</vt:lpstr>
      <vt:lpstr>PowerPoint Presentation</vt:lpstr>
      <vt:lpstr>BHCHP’s Mission</vt:lpstr>
      <vt:lpstr>BHCHP’s Response to COVID-19: Service Delivery Reorganization</vt:lpstr>
      <vt:lpstr>Three distinct models of Isolation Spaces at BHCHP</vt:lpstr>
      <vt:lpstr>Isolation and Quarantine Tents</vt:lpstr>
      <vt:lpstr>PowerPoint Presentation</vt:lpstr>
      <vt:lpstr>Applying the BHCHP mission to tent medicine</vt:lpstr>
      <vt:lpstr>PowerPoint Presentation</vt:lpstr>
      <vt:lpstr>PowerPoint Presentation</vt:lpstr>
      <vt:lpstr>Barbara McInnis House (BMH) COVID-19 Ward</vt:lpstr>
      <vt:lpstr>Boston Hope Field Hospital</vt:lpstr>
      <vt:lpstr>PowerPoint Presentation</vt:lpstr>
      <vt:lpstr>PowerPoint Presentation</vt:lpstr>
      <vt:lpstr>Lessons learned</vt:lpstr>
      <vt:lpstr>COVID-19 Quarantine, Isolation and Recovery Sites</vt:lpstr>
      <vt:lpstr>PowerPoint Presentation</vt:lpstr>
      <vt:lpstr>PowerPoint Presentation</vt:lpstr>
      <vt:lpstr>COVID-19 quarantine, Isolation and Recovery site rapid assessment evaluation Aims</vt:lpstr>
      <vt:lpstr>PowerPoint Presentation</vt:lpstr>
      <vt:lpstr>PowerPoint Presentation</vt:lpstr>
      <vt:lpstr>Hotels: Places of healing</vt:lpstr>
      <vt:lpstr>Behavioral health considerations</vt:lpstr>
      <vt:lpstr>PowerPoint Presentation</vt:lpstr>
      <vt:lpstr>Key findings</vt:lpstr>
      <vt:lpstr>Unexpected, Additional findings</vt:lpstr>
      <vt:lpstr>https://www.rizema.org/</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Sharim Shoman</cp:lastModifiedBy>
  <cp:revision>2891</cp:revision>
  <cp:lastPrinted>2020-09-11T16:13:26Z</cp:lastPrinted>
  <dcterms:created xsi:type="dcterms:W3CDTF">2013-11-18T16:08:48Z</dcterms:created>
  <dcterms:modified xsi:type="dcterms:W3CDTF">2021-01-11T19:34:30Z</dcterms:modified>
</cp:coreProperties>
</file>